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11" saveSubsetFonts="1">
  <p:sldMasterIdLst>
    <p:sldMasterId id="2147483712" r:id="rId1"/>
  </p:sldMasterIdLst>
  <p:notesMasterIdLst>
    <p:notesMasterId r:id="rId21"/>
  </p:notesMasterIdLst>
  <p:sldIdLst>
    <p:sldId id="358" r:id="rId2"/>
    <p:sldId id="259" r:id="rId3"/>
    <p:sldId id="325" r:id="rId4"/>
    <p:sldId id="457" r:id="rId5"/>
    <p:sldId id="441" r:id="rId6"/>
    <p:sldId id="452" r:id="rId7"/>
    <p:sldId id="451" r:id="rId8"/>
    <p:sldId id="458" r:id="rId9"/>
    <p:sldId id="463" r:id="rId10"/>
    <p:sldId id="465" r:id="rId11"/>
    <p:sldId id="466" r:id="rId12"/>
    <p:sldId id="469" r:id="rId13"/>
    <p:sldId id="471" r:id="rId14"/>
    <p:sldId id="467" r:id="rId15"/>
    <p:sldId id="470" r:id="rId16"/>
    <p:sldId id="468" r:id="rId17"/>
    <p:sldId id="472" r:id="rId18"/>
    <p:sldId id="473" r:id="rId19"/>
    <p:sldId id="474" r:id="rId20"/>
  </p:sldIdLst>
  <p:sldSz cx="9145588" cy="5145088"/>
  <p:notesSz cx="6858000" cy="9144000"/>
  <p:custDataLst>
    <p:tags r:id="rId22"/>
  </p:custDataLst>
  <p:defaultTextStyle>
    <a:defPPr>
      <a:defRPr lang="en-US"/>
    </a:defPPr>
    <a:lvl1pPr marL="0" algn="l" defTabSz="685891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46" algn="l" defTabSz="685891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91" algn="l" defTabSz="685891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837" algn="l" defTabSz="685891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783" algn="l" defTabSz="685891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729" algn="l" defTabSz="685891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674" algn="l" defTabSz="685891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620" algn="l" defTabSz="685891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566" algn="l" defTabSz="685891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1621">
          <p15:clr>
            <a:srgbClr val="A4A3A4"/>
          </p15:clr>
        </p15:guide>
        <p15:guide id="5" pos="288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31" autoAdjust="0"/>
    <p:restoredTop sz="94453" autoAdjust="0"/>
  </p:normalViewPr>
  <p:slideViewPr>
    <p:cSldViewPr snapToGrid="0">
      <p:cViewPr>
        <p:scale>
          <a:sx n="112" d="100"/>
          <a:sy n="112" d="100"/>
        </p:scale>
        <p:origin x="811" y="0"/>
      </p:cViewPr>
      <p:guideLst>
        <p:guide orient="horz" pos="2160"/>
        <p:guide pos="3840"/>
        <p:guide orient="horz" pos="1621"/>
        <p:guide pos="2881"/>
      </p:guideLst>
    </p:cSldViewPr>
  </p:slideViewPr>
  <p:outlineViewPr>
    <p:cViewPr>
      <p:scale>
        <a:sx n="33" d="100"/>
        <a:sy n="33" d="100"/>
      </p:scale>
      <p:origin x="0" y="-63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jp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e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g>
</file>

<file path=ppt/media/image30.jpeg>
</file>

<file path=ppt/media/image31.jpeg>
</file>

<file path=ppt/media/image32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BB4060-E073-42AD-84E8-05B82A3BE0B1}" type="datetimeFigureOut">
              <a:rPr lang="en-GB" smtClean="0"/>
              <a:t>25/06/2021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38CEFD-6088-463A-800E-91D6F39541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63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9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46" algn="l" defTabSz="68589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91" algn="l" defTabSz="68589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837" algn="l" defTabSz="68589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783" algn="l" defTabSz="68589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729" algn="l" defTabSz="68589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674" algn="l" defTabSz="68589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620" algn="l" defTabSz="68589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566" algn="l" defTabSz="68589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8CEFD-6088-463A-800E-91D6F395413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4748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38CEFD-6088-463A-800E-91D6F3954134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46610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8CEFD-6088-463A-800E-91D6F3954134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11351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38CEFD-6088-463A-800E-91D6F3954134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90879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8CEFD-6088-463A-800E-91D6F3954134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1378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199" y="842032"/>
            <a:ext cx="6859191" cy="1791253"/>
          </a:xfrm>
        </p:spPr>
        <p:txBody>
          <a:bodyPr anchor="b"/>
          <a:lstStyle>
            <a:lvl1pPr algn="ctr">
              <a:defRPr sz="4501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199" y="2702363"/>
            <a:ext cx="6859191" cy="1242205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46" indent="0" algn="ctr">
              <a:buNone/>
              <a:defRPr sz="1500"/>
            </a:lvl2pPr>
            <a:lvl3pPr marL="685891" indent="0" algn="ctr">
              <a:buNone/>
              <a:defRPr sz="1350"/>
            </a:lvl3pPr>
            <a:lvl4pPr marL="1028837" indent="0" algn="ctr">
              <a:buNone/>
              <a:defRPr sz="1200"/>
            </a:lvl4pPr>
            <a:lvl5pPr marL="1371783" indent="0" algn="ctr">
              <a:buNone/>
              <a:defRPr sz="1200"/>
            </a:lvl5pPr>
            <a:lvl6pPr marL="1714729" indent="0" algn="ctr">
              <a:buNone/>
              <a:defRPr sz="1200"/>
            </a:lvl6pPr>
            <a:lvl7pPr marL="2057674" indent="0" algn="ctr">
              <a:buNone/>
              <a:defRPr sz="1200"/>
            </a:lvl7pPr>
            <a:lvl8pPr marL="2400620" indent="0" algn="ctr">
              <a:buNone/>
              <a:defRPr sz="1200"/>
            </a:lvl8pPr>
            <a:lvl9pPr marL="2743566" indent="0" algn="ctr">
              <a:buNone/>
              <a:defRPr sz="12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34CB-ADBD-4865-ABCA-00FDCC1DFBBD}" type="datetime1">
              <a:rPr lang="en-GB" smtClean="0"/>
              <a:t>25/06/2021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913457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34CB-ADBD-4865-ABCA-00FDCC1DFBBD}" type="datetime1">
              <a:rPr lang="en-GB" smtClean="0"/>
              <a:t>25/06/2021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574952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4812" y="273928"/>
            <a:ext cx="1972017" cy="436022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759" y="273928"/>
            <a:ext cx="5801732" cy="4360224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34CB-ADBD-4865-ABCA-00FDCC1DFBBD}" type="datetime1">
              <a:rPr lang="en-GB" smtClean="0"/>
              <a:t>25/06/2021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121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66206" y="4786026"/>
            <a:ext cx="325842" cy="290664"/>
          </a:xfrm>
        </p:spPr>
        <p:txBody>
          <a:bodyPr/>
          <a:lstStyle>
            <a:lvl1pPr algn="ctr">
              <a:defRPr sz="12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70C262CF-5CC9-4929-99CD-9F101191856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Flowchart: Off-page Connector 2"/>
          <p:cNvSpPr/>
          <p:nvPr userDrawn="1"/>
        </p:nvSpPr>
        <p:spPr>
          <a:xfrm>
            <a:off x="8686450" y="4802021"/>
            <a:ext cx="285354" cy="285393"/>
          </a:xfrm>
          <a:prstGeom prst="flowChartOffpageConnector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9" tIns="34295" rIns="68589" bIns="34295"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2053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34CB-ADBD-4865-ABCA-00FDCC1DFBBD}" type="datetime1">
              <a:rPr lang="en-GB" smtClean="0"/>
              <a:t>25/06/2021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958234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996" y="1282700"/>
            <a:ext cx="7888070" cy="2140213"/>
          </a:xfrm>
        </p:spPr>
        <p:txBody>
          <a:bodyPr anchor="b"/>
          <a:lstStyle>
            <a:lvl1pPr>
              <a:defRPr sz="4501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996" y="3443160"/>
            <a:ext cx="7888070" cy="1125488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46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91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83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72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67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62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34CB-ADBD-4865-ABCA-00FDCC1DFBBD}" type="datetime1">
              <a:rPr lang="en-GB" smtClean="0"/>
              <a:t>25/06/2021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1000196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759" y="1369642"/>
            <a:ext cx="3886875" cy="3264511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954" y="1369642"/>
            <a:ext cx="3886875" cy="3264511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34CB-ADBD-4865-ABCA-00FDCC1DFBBD}" type="datetime1">
              <a:rPr lang="en-GB" smtClean="0"/>
              <a:t>25/06/2021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0382045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950" y="273929"/>
            <a:ext cx="7888070" cy="994479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951" y="1261261"/>
            <a:ext cx="3869012" cy="61812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46" indent="0">
              <a:buNone/>
              <a:defRPr sz="1500" b="1"/>
            </a:lvl2pPr>
            <a:lvl3pPr marL="685891" indent="0">
              <a:buNone/>
              <a:defRPr sz="1350" b="1"/>
            </a:lvl3pPr>
            <a:lvl4pPr marL="1028837" indent="0">
              <a:buNone/>
              <a:defRPr sz="1200" b="1"/>
            </a:lvl4pPr>
            <a:lvl5pPr marL="1371783" indent="0">
              <a:buNone/>
              <a:defRPr sz="1200" b="1"/>
            </a:lvl5pPr>
            <a:lvl6pPr marL="1714729" indent="0">
              <a:buNone/>
              <a:defRPr sz="1200" b="1"/>
            </a:lvl6pPr>
            <a:lvl7pPr marL="2057674" indent="0">
              <a:buNone/>
              <a:defRPr sz="1200" b="1"/>
            </a:lvl7pPr>
            <a:lvl8pPr marL="2400620" indent="0">
              <a:buNone/>
              <a:defRPr sz="1200" b="1"/>
            </a:lvl8pPr>
            <a:lvl9pPr marL="2743566" indent="0">
              <a:buNone/>
              <a:defRPr sz="12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951" y="1879386"/>
            <a:ext cx="3869012" cy="2764294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954" y="1261261"/>
            <a:ext cx="3888066" cy="61812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46" indent="0">
              <a:buNone/>
              <a:defRPr sz="1500" b="1"/>
            </a:lvl2pPr>
            <a:lvl3pPr marL="685891" indent="0">
              <a:buNone/>
              <a:defRPr sz="1350" b="1"/>
            </a:lvl3pPr>
            <a:lvl4pPr marL="1028837" indent="0">
              <a:buNone/>
              <a:defRPr sz="1200" b="1"/>
            </a:lvl4pPr>
            <a:lvl5pPr marL="1371783" indent="0">
              <a:buNone/>
              <a:defRPr sz="1200" b="1"/>
            </a:lvl5pPr>
            <a:lvl6pPr marL="1714729" indent="0">
              <a:buNone/>
              <a:defRPr sz="1200" b="1"/>
            </a:lvl6pPr>
            <a:lvl7pPr marL="2057674" indent="0">
              <a:buNone/>
              <a:defRPr sz="1200" b="1"/>
            </a:lvl7pPr>
            <a:lvl8pPr marL="2400620" indent="0">
              <a:buNone/>
              <a:defRPr sz="1200" b="1"/>
            </a:lvl8pPr>
            <a:lvl9pPr marL="2743566" indent="0">
              <a:buNone/>
              <a:defRPr sz="12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954" y="1879386"/>
            <a:ext cx="3888066" cy="2764294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34CB-ADBD-4865-ABCA-00FDCC1DFBBD}" type="datetime1">
              <a:rPr lang="en-GB" smtClean="0"/>
              <a:t>25/06/2021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945078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34CB-ADBD-4865-ABCA-00FDCC1DFBBD}" type="datetime1">
              <a:rPr lang="en-GB" smtClean="0"/>
              <a:t>25/06/2021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3535045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34CB-ADBD-4865-ABCA-00FDCC1DFBBD}" type="datetime1">
              <a:rPr lang="en-GB" smtClean="0"/>
              <a:t>25/06/2021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306551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951" y="343006"/>
            <a:ext cx="2949690" cy="120052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8066" y="740798"/>
            <a:ext cx="4629954" cy="365634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951" y="1543526"/>
            <a:ext cx="2949690" cy="2859574"/>
          </a:xfrm>
        </p:spPr>
        <p:txBody>
          <a:bodyPr/>
          <a:lstStyle>
            <a:lvl1pPr marL="0" indent="0">
              <a:buNone/>
              <a:defRPr sz="1200"/>
            </a:lvl1pPr>
            <a:lvl2pPr marL="342946" indent="0">
              <a:buNone/>
              <a:defRPr sz="1050"/>
            </a:lvl2pPr>
            <a:lvl3pPr marL="685891" indent="0">
              <a:buNone/>
              <a:defRPr sz="900"/>
            </a:lvl3pPr>
            <a:lvl4pPr marL="1028837" indent="0">
              <a:buNone/>
              <a:defRPr sz="750"/>
            </a:lvl4pPr>
            <a:lvl5pPr marL="1371783" indent="0">
              <a:buNone/>
              <a:defRPr sz="750"/>
            </a:lvl5pPr>
            <a:lvl6pPr marL="1714729" indent="0">
              <a:buNone/>
              <a:defRPr sz="750"/>
            </a:lvl6pPr>
            <a:lvl7pPr marL="2057674" indent="0">
              <a:buNone/>
              <a:defRPr sz="750"/>
            </a:lvl7pPr>
            <a:lvl8pPr marL="2400620" indent="0">
              <a:buNone/>
              <a:defRPr sz="750"/>
            </a:lvl8pPr>
            <a:lvl9pPr marL="2743566" indent="0">
              <a:buNone/>
              <a:defRPr sz="75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34CB-ADBD-4865-ABCA-00FDCC1DFBBD}" type="datetime1">
              <a:rPr lang="en-GB" smtClean="0"/>
              <a:t>25/06/2021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3755207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951" y="343006"/>
            <a:ext cx="2949690" cy="120052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8066" y="740798"/>
            <a:ext cx="4629954" cy="365634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46" indent="0">
              <a:buNone/>
              <a:defRPr sz="2100"/>
            </a:lvl2pPr>
            <a:lvl3pPr marL="685891" indent="0">
              <a:buNone/>
              <a:defRPr sz="1800"/>
            </a:lvl3pPr>
            <a:lvl4pPr marL="1028837" indent="0">
              <a:buNone/>
              <a:defRPr sz="1500"/>
            </a:lvl4pPr>
            <a:lvl5pPr marL="1371783" indent="0">
              <a:buNone/>
              <a:defRPr sz="1500"/>
            </a:lvl5pPr>
            <a:lvl6pPr marL="1714729" indent="0">
              <a:buNone/>
              <a:defRPr sz="1500"/>
            </a:lvl6pPr>
            <a:lvl7pPr marL="2057674" indent="0">
              <a:buNone/>
              <a:defRPr sz="1500"/>
            </a:lvl7pPr>
            <a:lvl8pPr marL="2400620" indent="0">
              <a:buNone/>
              <a:defRPr sz="1500"/>
            </a:lvl8pPr>
            <a:lvl9pPr marL="2743566" indent="0">
              <a:buNone/>
              <a:defRPr sz="15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951" y="1543526"/>
            <a:ext cx="2949690" cy="2859574"/>
          </a:xfrm>
        </p:spPr>
        <p:txBody>
          <a:bodyPr/>
          <a:lstStyle>
            <a:lvl1pPr marL="0" indent="0">
              <a:buNone/>
              <a:defRPr sz="1200"/>
            </a:lvl1pPr>
            <a:lvl2pPr marL="342946" indent="0">
              <a:buNone/>
              <a:defRPr sz="1050"/>
            </a:lvl2pPr>
            <a:lvl3pPr marL="685891" indent="0">
              <a:buNone/>
              <a:defRPr sz="900"/>
            </a:lvl3pPr>
            <a:lvl4pPr marL="1028837" indent="0">
              <a:buNone/>
              <a:defRPr sz="750"/>
            </a:lvl4pPr>
            <a:lvl5pPr marL="1371783" indent="0">
              <a:buNone/>
              <a:defRPr sz="750"/>
            </a:lvl5pPr>
            <a:lvl6pPr marL="1714729" indent="0">
              <a:buNone/>
              <a:defRPr sz="750"/>
            </a:lvl6pPr>
            <a:lvl7pPr marL="2057674" indent="0">
              <a:buNone/>
              <a:defRPr sz="750"/>
            </a:lvl7pPr>
            <a:lvl8pPr marL="2400620" indent="0">
              <a:buNone/>
              <a:defRPr sz="750"/>
            </a:lvl8pPr>
            <a:lvl9pPr marL="2743566" indent="0">
              <a:buNone/>
              <a:defRPr sz="75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34CB-ADBD-4865-ABCA-00FDCC1DFBBD}" type="datetime1">
              <a:rPr lang="en-GB" smtClean="0"/>
              <a:t>25/06/2021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427015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759" y="273929"/>
            <a:ext cx="7888070" cy="9944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759" y="1369642"/>
            <a:ext cx="7888070" cy="32645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759" y="4768735"/>
            <a:ext cx="2057757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2021/6/25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9476" y="4768735"/>
            <a:ext cx="3086636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9072" y="4768735"/>
            <a:ext cx="2057757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 descr="C:\Users\Administrator\Desktop\45345.jpg">
            <a:extLst>
              <a:ext uri="{FF2B5EF4-FFF2-40B4-BE49-F238E27FC236}">
                <a16:creationId xmlns:a16="http://schemas.microsoft.com/office/drawing/2014/main" id="{81991125-2AF1-4C1B-9875-BBB22B82430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5588" cy="514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4683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685891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73" indent="-171473" algn="l" defTabSz="685891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419" indent="-171473" algn="l" defTabSz="685891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364" indent="-171473" algn="l" defTabSz="685891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310" indent="-171473" algn="l" defTabSz="685891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256" indent="-171473" algn="l" defTabSz="685891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6201" indent="-171473" algn="l" defTabSz="685891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9147" indent="-171473" algn="l" defTabSz="685891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093" indent="-171473" algn="l" defTabSz="685891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039" indent="-171473" algn="l" defTabSz="685891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46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91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837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783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729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674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620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566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jpe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2.jpeg"/><Relationship Id="rId5" Type="http://schemas.openxmlformats.org/officeDocument/2006/relationships/image" Target="../media/image31.jpeg"/><Relationship Id="rId4" Type="http://schemas.openxmlformats.org/officeDocument/2006/relationships/image" Target="../media/image30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网chenying0907出品 73"/>
          <p:cNvSpPr txBox="1"/>
          <p:nvPr/>
        </p:nvSpPr>
        <p:spPr>
          <a:xfrm>
            <a:off x="1583820" y="2972525"/>
            <a:ext cx="6598774" cy="992590"/>
          </a:xfrm>
          <a:prstGeom prst="rect">
            <a:avLst/>
          </a:prstGeom>
          <a:noFill/>
        </p:spPr>
        <p:txBody>
          <a:bodyPr wrap="square" lIns="68589" tIns="34295" rIns="68589" bIns="34295" rtlCol="0">
            <a:spAutoFit/>
          </a:bodyPr>
          <a:lstStyle/>
          <a:p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      成員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  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F109112117 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方明瑞 </a:t>
            </a:r>
            <a:endParaRPr lang="en-US" altLang="zh-TW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             </a:t>
            </a:r>
            <a:endParaRPr lang="en-US" altLang="zh-TW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             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F109112121 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張詠翔 </a:t>
            </a:r>
            <a:endParaRPr lang="en-US" altLang="zh-TW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3" name="网chenying0907出品 22"/>
          <p:cNvSpPr txBox="1"/>
          <p:nvPr/>
        </p:nvSpPr>
        <p:spPr>
          <a:xfrm>
            <a:off x="3821360" y="5765568"/>
            <a:ext cx="1061847" cy="438592"/>
          </a:xfrm>
          <a:prstGeom prst="rect">
            <a:avLst/>
          </a:prstGeom>
          <a:noFill/>
        </p:spPr>
        <p:txBody>
          <a:bodyPr wrap="none" lIns="68589" tIns="34295" rIns="68589" bIns="34295" rtlCol="0">
            <a:spAutoFit/>
          </a:bodyPr>
          <a:lstStyle/>
          <a:p>
            <a:r>
              <a:rPr lang="zh-CN" altLang="en-US" sz="2400" b="1" dirty="0">
                <a:latin typeface="微软雅黑" pitchFamily="34" charset="-122"/>
                <a:ea typeface="微软雅黑" pitchFamily="34" charset="-122"/>
              </a:rPr>
              <a:t>延长符</a:t>
            </a:r>
            <a:endParaRPr lang="en-GB" sz="24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標題 1">
            <a:extLst>
              <a:ext uri="{FF2B5EF4-FFF2-40B4-BE49-F238E27FC236}">
                <a16:creationId xmlns:a16="http://schemas.microsoft.com/office/drawing/2014/main" id="{7A609E6C-E2CD-4666-A266-0A81E1EA366A}"/>
              </a:ext>
            </a:extLst>
          </p:cNvPr>
          <p:cNvSpPr txBox="1">
            <a:spLocks/>
          </p:cNvSpPr>
          <p:nvPr/>
        </p:nvSpPr>
        <p:spPr>
          <a:xfrm>
            <a:off x="2255417" y="1509333"/>
            <a:ext cx="4912737" cy="896112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6858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540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電動車車牌</a:t>
            </a:r>
            <a:r>
              <a:rPr lang="zh-TW" altLang="en-US" sz="5400" dirty="0">
                <a:latin typeface="Times New Roman" panose="02020603050405020304" pitchFamily="18" charset="0"/>
                <a:ea typeface="標楷體" panose="03000509000000000000" pitchFamily="65" charset="-120"/>
              </a:rPr>
              <a:t>辨識</a:t>
            </a: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5B40432B-4D16-4830-9A9C-E4EAA78154BB}"/>
              </a:ext>
            </a:extLst>
          </p:cNvPr>
          <p:cNvSpPr txBox="1"/>
          <p:nvPr/>
        </p:nvSpPr>
        <p:spPr>
          <a:xfrm>
            <a:off x="2505561" y="440963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嵌入式影像處理</a:t>
            </a:r>
          </a:p>
        </p:txBody>
      </p:sp>
    </p:spTree>
    <p:extLst>
      <p:ext uri="{BB962C8B-B14F-4D97-AF65-F5344CB8AC3E}">
        <p14:creationId xmlns:p14="http://schemas.microsoft.com/office/powerpoint/2010/main" val="2139773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2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0626C76-C745-4FCA-951C-8BFD471FF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20</a:t>
            </a:fld>
            <a:endParaRPr lang="en-GB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A1D0A47F-5941-460B-AE79-2C669B09EA07}"/>
              </a:ext>
            </a:extLst>
          </p:cNvPr>
          <p:cNvSpPr txBox="1"/>
          <p:nvPr/>
        </p:nvSpPr>
        <p:spPr>
          <a:xfrm>
            <a:off x="870968" y="855694"/>
            <a:ext cx="6374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/>
              <a:t>分工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7853F0A3-36F6-4740-9DCE-4DC5FEEE6B6B}"/>
              </a:ext>
            </a:extLst>
          </p:cNvPr>
          <p:cNvSpPr txBox="1"/>
          <p:nvPr/>
        </p:nvSpPr>
        <p:spPr>
          <a:xfrm>
            <a:off x="870967" y="1898431"/>
            <a:ext cx="6374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dirty="0"/>
              <a:t>方明瑞  </a:t>
            </a:r>
            <a:r>
              <a:rPr lang="en-US" altLang="zh-TW" sz="1800" dirty="0"/>
              <a:t>:</a:t>
            </a:r>
            <a:r>
              <a:rPr lang="zh-TW" altLang="en-US" sz="1800" dirty="0"/>
              <a:t>  程式</a:t>
            </a:r>
            <a:r>
              <a:rPr lang="en-US" altLang="zh-TW" sz="1800" dirty="0"/>
              <a:t>demo + </a:t>
            </a:r>
            <a:r>
              <a:rPr lang="zh-TW" altLang="en-US" sz="1800" dirty="0"/>
              <a:t>蒐集資料 </a:t>
            </a:r>
            <a:r>
              <a:rPr lang="en-US" altLang="zh-TW" sz="1800" dirty="0"/>
              <a:t>+</a:t>
            </a:r>
            <a:r>
              <a:rPr lang="zh-TW" altLang="en-US" sz="1800" dirty="0"/>
              <a:t> 簡報架構 </a:t>
            </a:r>
            <a:r>
              <a:rPr lang="en-US" altLang="zh-TW" sz="1800" dirty="0"/>
              <a:t>+</a:t>
            </a:r>
            <a:r>
              <a:rPr lang="zh-TW" altLang="en-US" sz="1800" dirty="0"/>
              <a:t> 樹梅派運行 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AFB6B3A-0A00-43B3-8E7B-23199F5C9FF6}"/>
              </a:ext>
            </a:extLst>
          </p:cNvPr>
          <p:cNvSpPr txBox="1"/>
          <p:nvPr/>
        </p:nvSpPr>
        <p:spPr>
          <a:xfrm>
            <a:off x="870967" y="2489049"/>
            <a:ext cx="6374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dirty="0"/>
              <a:t>張詠翔  </a:t>
            </a:r>
            <a:r>
              <a:rPr lang="en-US" altLang="zh-TW" sz="1800" dirty="0"/>
              <a:t>:</a:t>
            </a:r>
            <a:r>
              <a:rPr lang="zh-TW" altLang="en-US" sz="1800" dirty="0"/>
              <a:t>  程式</a:t>
            </a:r>
            <a:r>
              <a:rPr lang="en-US" altLang="zh-TW" sz="1800" dirty="0"/>
              <a:t>demo + </a:t>
            </a:r>
            <a:r>
              <a:rPr lang="zh-TW" altLang="en-US" sz="1800" dirty="0"/>
              <a:t>蒐集</a:t>
            </a:r>
            <a:r>
              <a:rPr lang="zh-TW" altLang="en-US" sz="1800" dirty="0" smtClean="0"/>
              <a:t>資料 </a:t>
            </a:r>
            <a:r>
              <a:rPr lang="en-US" altLang="zh-TW" sz="1800" dirty="0" smtClean="0"/>
              <a:t>+</a:t>
            </a:r>
            <a:r>
              <a:rPr lang="zh-TW" altLang="en-US" sz="1800" dirty="0" smtClean="0"/>
              <a:t> </a:t>
            </a:r>
            <a:r>
              <a:rPr lang="zh-TW" altLang="en-US" sz="1800" dirty="0"/>
              <a:t>簡報</a:t>
            </a:r>
            <a:r>
              <a:rPr lang="zh-TW" altLang="en-US" sz="1800" dirty="0" smtClean="0"/>
              <a:t>架構</a:t>
            </a:r>
            <a:endParaRPr lang="zh-TW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257868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42A725C-8C2E-4AF9-9DCB-C921252D7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21</a:t>
            </a:fld>
            <a:endParaRPr lang="en-GB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CF8151-149D-4742-87E5-A3536B91E80F}"/>
              </a:ext>
            </a:extLst>
          </p:cNvPr>
          <p:cNvSpPr txBox="1"/>
          <p:nvPr/>
        </p:nvSpPr>
        <p:spPr>
          <a:xfrm>
            <a:off x="407031" y="395221"/>
            <a:ext cx="3570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dirty="0"/>
              <a:t>樹梅派</a:t>
            </a:r>
            <a:r>
              <a:rPr lang="en-US" altLang="zh-TW" sz="1800" dirty="0"/>
              <a:t>demo</a:t>
            </a:r>
            <a:endParaRPr lang="zh-TW" altLang="en-US" sz="1800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698819CE-77E1-43A0-9147-6D6C0C8A07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72" y="1632916"/>
            <a:ext cx="4242602" cy="2387396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0173171E-2FA4-4ED8-B5B5-C5934352A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013" y="1448115"/>
            <a:ext cx="4572794" cy="2572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714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22</a:t>
            </a:fld>
            <a:endParaRPr lang="en-GB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110" y="935501"/>
            <a:ext cx="2614803" cy="1629579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38" y="2799470"/>
            <a:ext cx="2821512" cy="1743737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1285" y="2834639"/>
            <a:ext cx="2667686" cy="1708568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740" y="853474"/>
            <a:ext cx="2391508" cy="1793631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5" r="2462"/>
          <a:stretch/>
        </p:blipFill>
        <p:spPr>
          <a:xfrm>
            <a:off x="5906856" y="1581790"/>
            <a:ext cx="3162188" cy="1966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315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23</a:t>
            </a:fld>
            <a:endParaRPr lang="en-GB"/>
          </a:p>
        </p:txBody>
      </p:sp>
      <p:pic>
        <p:nvPicPr>
          <p:cNvPr id="2" name="a45c319f-c83f-48ab-9f36-28c3dc05832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4995" y="577654"/>
            <a:ext cx="7269162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008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24</a:t>
            </a:fld>
            <a:endParaRPr lang="en-GB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529" y="354904"/>
            <a:ext cx="2211868" cy="2111459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01" y="2656249"/>
            <a:ext cx="2209229" cy="224945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530" y="2662151"/>
            <a:ext cx="2211868" cy="2243548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974"/>
          <a:stretch/>
        </p:blipFill>
        <p:spPr>
          <a:xfrm>
            <a:off x="262201" y="256430"/>
            <a:ext cx="2020641" cy="2209933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5922" y="1525417"/>
            <a:ext cx="4019163" cy="226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889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25</a:t>
            </a:fld>
            <a:endParaRPr lang="en-GB"/>
          </a:p>
        </p:txBody>
      </p:sp>
      <p:pic>
        <p:nvPicPr>
          <p:cNvPr id="2" name="93c4b99a-d12d-43e3-8143-561c064d356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8213" y="514350"/>
            <a:ext cx="7269162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385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26</a:t>
            </a:fld>
            <a:endParaRPr lang="en-GB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23" y="1210361"/>
            <a:ext cx="2517208" cy="127962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325" y="1204262"/>
            <a:ext cx="2503805" cy="127962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325" y="2882446"/>
            <a:ext cx="2571765" cy="1312028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23" y="2882445"/>
            <a:ext cx="2773659" cy="1389402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773" y="1617785"/>
            <a:ext cx="3456950" cy="1945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375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27</a:t>
            </a:fld>
            <a:endParaRPr lang="en-GB"/>
          </a:p>
        </p:txBody>
      </p:sp>
      <p:pic>
        <p:nvPicPr>
          <p:cNvPr id="2" name="3a6a84a3-de82-4981-8c43-6158232cca9b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1858" y="500282"/>
            <a:ext cx="7398483" cy="4188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296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28</a:t>
            </a:fld>
            <a:endParaRPr lang="en-GB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488" y="826292"/>
            <a:ext cx="2725389" cy="1533031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3305" y="760789"/>
            <a:ext cx="2741650" cy="1598534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488" y="2817437"/>
            <a:ext cx="2903817" cy="1701637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556" y="2817437"/>
            <a:ext cx="2883551" cy="1677737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5129" y="1691961"/>
            <a:ext cx="3265642" cy="1905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7352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29</a:t>
            </a:fld>
            <a:endParaRPr lang="en-GB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03" y="2687759"/>
            <a:ext cx="2628595" cy="1842263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459" y="2603020"/>
            <a:ext cx="2823229" cy="2011739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536" y="480993"/>
            <a:ext cx="2751073" cy="195979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116" y="1469035"/>
            <a:ext cx="2995798" cy="2139855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616" y="533454"/>
            <a:ext cx="2494882" cy="1871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406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29"/>
          <p:cNvSpPr>
            <a:spLocks noChangeAspect="1" noChangeArrowheads="1"/>
          </p:cNvSpPr>
          <p:nvPr/>
        </p:nvSpPr>
        <p:spPr bwMode="auto">
          <a:xfrm rot="5400000">
            <a:off x="1785057" y="-838346"/>
            <a:ext cx="771659" cy="771659"/>
          </a:xfrm>
          <a:prstGeom prst="rect">
            <a:avLst/>
          </a:prstGeom>
          <a:solidFill>
            <a:srgbClr val="D0EAEB"/>
          </a:solidFill>
          <a:ln w="3175">
            <a:solidFill>
              <a:srgbClr val="2F2637">
                <a:alpha val="38823"/>
              </a:srgbClr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sz="105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75" name="矩形 30"/>
          <p:cNvSpPr>
            <a:spLocks noChangeAspect="1" noChangeArrowheads="1"/>
          </p:cNvSpPr>
          <p:nvPr/>
        </p:nvSpPr>
        <p:spPr bwMode="auto">
          <a:xfrm rot="5400000">
            <a:off x="909796" y="-838346"/>
            <a:ext cx="771659" cy="771659"/>
          </a:xfrm>
          <a:prstGeom prst="rect">
            <a:avLst/>
          </a:prstGeom>
          <a:solidFill>
            <a:srgbClr val="2F26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sz="105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76" name="矩形 13"/>
          <p:cNvSpPr>
            <a:spLocks noChangeArrowheads="1"/>
          </p:cNvSpPr>
          <p:nvPr/>
        </p:nvSpPr>
        <p:spPr bwMode="auto">
          <a:xfrm>
            <a:off x="-168765" y="695"/>
            <a:ext cx="9159877" cy="5144393"/>
          </a:xfrm>
          <a:prstGeom prst="rect">
            <a:avLst/>
          </a:prstGeom>
          <a:solidFill>
            <a:srgbClr val="263346">
              <a:alpha val="6509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sz="105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77" name="任意多边形 14"/>
          <p:cNvSpPr>
            <a:spLocks noChangeArrowheads="1"/>
          </p:cNvSpPr>
          <p:nvPr/>
        </p:nvSpPr>
        <p:spPr bwMode="auto">
          <a:xfrm flipH="1">
            <a:off x="6551957" y="348"/>
            <a:ext cx="2594823" cy="5165828"/>
          </a:xfrm>
          <a:custGeom>
            <a:avLst/>
            <a:gdLst>
              <a:gd name="T0" fmla="*/ 16089 w 2891118"/>
              <a:gd name="T1" fmla="*/ 0 h 5755342"/>
              <a:gd name="T2" fmla="*/ 3459163 w 2891118"/>
              <a:gd name="T3" fmla="*/ 3443288 h 5755342"/>
              <a:gd name="T4" fmla="*/ 16089 w 2891118"/>
              <a:gd name="T5" fmla="*/ 6886575 h 5755342"/>
              <a:gd name="T6" fmla="*/ 0 w 2891118"/>
              <a:gd name="T7" fmla="*/ 6886168 h 5755342"/>
              <a:gd name="T8" fmla="*/ 0 w 2891118"/>
              <a:gd name="T9" fmla="*/ 407 h 575534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891118"/>
              <a:gd name="T16" fmla="*/ 0 h 5755342"/>
              <a:gd name="T17" fmla="*/ 2891118 w 2891118"/>
              <a:gd name="T18" fmla="*/ 5755342 h 575534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891118" h="5755342">
                <a:moveTo>
                  <a:pt x="13447" y="0"/>
                </a:moveTo>
                <a:cubicBezTo>
                  <a:pt x="1602741" y="0"/>
                  <a:pt x="2891118" y="1288377"/>
                  <a:pt x="2891118" y="2877671"/>
                </a:cubicBezTo>
                <a:cubicBezTo>
                  <a:pt x="2891118" y="4466965"/>
                  <a:pt x="1602741" y="5755342"/>
                  <a:pt x="13447" y="5755342"/>
                </a:cubicBezTo>
                <a:lnTo>
                  <a:pt x="0" y="5755002"/>
                </a:lnTo>
                <a:lnTo>
                  <a:pt x="0" y="340"/>
                </a:lnTo>
                <a:lnTo>
                  <a:pt x="13447" y="0"/>
                </a:lnTo>
                <a:close/>
              </a:path>
            </a:pathLst>
          </a:custGeom>
          <a:solidFill>
            <a:srgbClr val="D0EA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 sz="1050"/>
          </a:p>
        </p:txBody>
      </p:sp>
      <p:grpSp>
        <p:nvGrpSpPr>
          <p:cNvPr id="3078" name="组合 15"/>
          <p:cNvGrpSpPr>
            <a:grpSpLocks/>
          </p:cNvGrpSpPr>
          <p:nvPr/>
        </p:nvGrpSpPr>
        <p:grpSpPr bwMode="auto">
          <a:xfrm flipH="1">
            <a:off x="7543617" y="685283"/>
            <a:ext cx="402501" cy="456089"/>
            <a:chOff x="0" y="0"/>
            <a:chExt cx="406393" cy="459645"/>
          </a:xfrm>
        </p:grpSpPr>
        <p:sp>
          <p:nvSpPr>
            <p:cNvPr id="3103" name="Freeform 148"/>
            <p:cNvSpPr>
              <a:spLocks noEditPoints="1" noChangeArrowheads="1"/>
            </p:cNvSpPr>
            <p:nvPr/>
          </p:nvSpPr>
          <p:spPr bwMode="auto">
            <a:xfrm>
              <a:off x="55120" y="0"/>
              <a:ext cx="351273" cy="456842"/>
            </a:xfrm>
            <a:custGeom>
              <a:avLst/>
              <a:gdLst>
                <a:gd name="T0" fmla="*/ 346854 w 159"/>
                <a:gd name="T1" fmla="*/ 408289 h 207"/>
                <a:gd name="T2" fmla="*/ 196625 w 159"/>
                <a:gd name="T3" fmla="*/ 174350 h 207"/>
                <a:gd name="T4" fmla="*/ 203252 w 159"/>
                <a:gd name="T5" fmla="*/ 52967 h 207"/>
                <a:gd name="T6" fmla="*/ 92789 w 159"/>
                <a:gd name="T7" fmla="*/ 8828 h 207"/>
                <a:gd name="T8" fmla="*/ 154648 w 159"/>
                <a:gd name="T9" fmla="*/ 105934 h 207"/>
                <a:gd name="T10" fmla="*/ 81743 w 159"/>
                <a:gd name="T11" fmla="*/ 152281 h 207"/>
                <a:gd name="T12" fmla="*/ 22093 w 159"/>
                <a:gd name="T13" fmla="*/ 59588 h 207"/>
                <a:gd name="T14" fmla="*/ 22093 w 159"/>
                <a:gd name="T15" fmla="*/ 169936 h 207"/>
                <a:gd name="T16" fmla="*/ 136974 w 159"/>
                <a:gd name="T17" fmla="*/ 211869 h 207"/>
                <a:gd name="T18" fmla="*/ 287204 w 159"/>
                <a:gd name="T19" fmla="*/ 445807 h 207"/>
                <a:gd name="T20" fmla="*/ 315925 w 159"/>
                <a:gd name="T21" fmla="*/ 452428 h 207"/>
                <a:gd name="T22" fmla="*/ 340227 w 159"/>
                <a:gd name="T23" fmla="*/ 434772 h 207"/>
                <a:gd name="T24" fmla="*/ 346854 w 159"/>
                <a:gd name="T25" fmla="*/ 408289 h 207"/>
                <a:gd name="T26" fmla="*/ 318134 w 159"/>
                <a:gd name="T27" fmla="*/ 425944 h 207"/>
                <a:gd name="T28" fmla="*/ 296041 w 159"/>
                <a:gd name="T29" fmla="*/ 421531 h 207"/>
                <a:gd name="T30" fmla="*/ 302669 w 159"/>
                <a:gd name="T31" fmla="*/ 401668 h 207"/>
                <a:gd name="T32" fmla="*/ 322553 w 159"/>
                <a:gd name="T33" fmla="*/ 406082 h 207"/>
                <a:gd name="T34" fmla="*/ 318134 w 159"/>
                <a:gd name="T35" fmla="*/ 425944 h 20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9"/>
                <a:gd name="T55" fmla="*/ 0 h 207"/>
                <a:gd name="T56" fmla="*/ 159 w 159"/>
                <a:gd name="T57" fmla="*/ 207 h 20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9" h="207">
                  <a:moveTo>
                    <a:pt x="157" y="185"/>
                  </a:moveTo>
                  <a:cubicBezTo>
                    <a:pt x="89" y="79"/>
                    <a:pt x="89" y="79"/>
                    <a:pt x="89" y="79"/>
                  </a:cubicBezTo>
                  <a:cubicBezTo>
                    <a:pt x="101" y="63"/>
                    <a:pt x="103" y="42"/>
                    <a:pt x="92" y="24"/>
                  </a:cubicBezTo>
                  <a:cubicBezTo>
                    <a:pt x="81" y="8"/>
                    <a:pt x="61" y="0"/>
                    <a:pt x="42" y="4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" y="42"/>
                    <a:pt x="0" y="61"/>
                    <a:pt x="10" y="77"/>
                  </a:cubicBezTo>
                  <a:cubicBezTo>
                    <a:pt x="21" y="95"/>
                    <a:pt x="43" y="102"/>
                    <a:pt x="62" y="96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33" y="206"/>
                    <a:pt x="138" y="207"/>
                    <a:pt x="143" y="205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58" y="195"/>
                    <a:pt x="159" y="189"/>
                    <a:pt x="157" y="185"/>
                  </a:cubicBezTo>
                  <a:close/>
                  <a:moveTo>
                    <a:pt x="144" y="193"/>
                  </a:moveTo>
                  <a:cubicBezTo>
                    <a:pt x="141" y="195"/>
                    <a:pt x="136" y="195"/>
                    <a:pt x="134" y="191"/>
                  </a:cubicBezTo>
                  <a:cubicBezTo>
                    <a:pt x="132" y="188"/>
                    <a:pt x="133" y="184"/>
                    <a:pt x="137" y="182"/>
                  </a:cubicBezTo>
                  <a:cubicBezTo>
                    <a:pt x="140" y="180"/>
                    <a:pt x="144" y="181"/>
                    <a:pt x="146" y="184"/>
                  </a:cubicBezTo>
                  <a:cubicBezTo>
                    <a:pt x="148" y="187"/>
                    <a:pt x="147" y="191"/>
                    <a:pt x="144" y="193"/>
                  </a:cubicBez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50"/>
            </a:p>
          </p:txBody>
        </p:sp>
        <p:sp>
          <p:nvSpPr>
            <p:cNvPr id="3104" name="Freeform 149"/>
            <p:cNvSpPr>
              <a:spLocks noEditPoints="1" noChangeArrowheads="1"/>
            </p:cNvSpPr>
            <p:nvPr/>
          </p:nvSpPr>
          <p:spPr bwMode="auto">
            <a:xfrm>
              <a:off x="0" y="231691"/>
              <a:ext cx="231691" cy="227954"/>
            </a:xfrm>
            <a:custGeom>
              <a:avLst/>
              <a:gdLst>
                <a:gd name="T0" fmla="*/ 200799 w 105"/>
                <a:gd name="T1" fmla="*/ 57542 h 103"/>
                <a:gd name="T2" fmla="*/ 214038 w 105"/>
                <a:gd name="T3" fmla="*/ 44263 h 103"/>
                <a:gd name="T4" fmla="*/ 185353 w 105"/>
                <a:gd name="T5" fmla="*/ 15492 h 103"/>
                <a:gd name="T6" fmla="*/ 172113 w 105"/>
                <a:gd name="T7" fmla="*/ 28771 h 103"/>
                <a:gd name="T8" fmla="*/ 136808 w 105"/>
                <a:gd name="T9" fmla="*/ 15492 h 103"/>
                <a:gd name="T10" fmla="*/ 136808 w 105"/>
                <a:gd name="T11" fmla="*/ 0 h 103"/>
                <a:gd name="T12" fmla="*/ 94883 w 105"/>
                <a:gd name="T13" fmla="*/ 0 h 103"/>
                <a:gd name="T14" fmla="*/ 94883 w 105"/>
                <a:gd name="T15" fmla="*/ 15492 h 103"/>
                <a:gd name="T16" fmla="*/ 61784 w 105"/>
                <a:gd name="T17" fmla="*/ 28771 h 103"/>
                <a:gd name="T18" fmla="*/ 48545 w 105"/>
                <a:gd name="T19" fmla="*/ 15492 h 103"/>
                <a:gd name="T20" fmla="*/ 17653 w 105"/>
                <a:gd name="T21" fmla="*/ 44263 h 103"/>
                <a:gd name="T22" fmla="*/ 33099 w 105"/>
                <a:gd name="T23" fmla="*/ 59755 h 103"/>
                <a:gd name="T24" fmla="*/ 17653 w 105"/>
                <a:gd name="T25" fmla="*/ 92952 h 103"/>
                <a:gd name="T26" fmla="*/ 0 w 105"/>
                <a:gd name="T27" fmla="*/ 92952 h 103"/>
                <a:gd name="T28" fmla="*/ 0 w 105"/>
                <a:gd name="T29" fmla="*/ 135002 h 103"/>
                <a:gd name="T30" fmla="*/ 19859 w 105"/>
                <a:gd name="T31" fmla="*/ 135002 h 103"/>
                <a:gd name="T32" fmla="*/ 33099 w 105"/>
                <a:gd name="T33" fmla="*/ 168199 h 103"/>
                <a:gd name="T34" fmla="*/ 19859 w 105"/>
                <a:gd name="T35" fmla="*/ 181478 h 103"/>
                <a:gd name="T36" fmla="*/ 48545 w 105"/>
                <a:gd name="T37" fmla="*/ 210249 h 103"/>
                <a:gd name="T38" fmla="*/ 61784 w 105"/>
                <a:gd name="T39" fmla="*/ 196970 h 103"/>
                <a:gd name="T40" fmla="*/ 94883 w 105"/>
                <a:gd name="T41" fmla="*/ 210249 h 103"/>
                <a:gd name="T42" fmla="*/ 94883 w 105"/>
                <a:gd name="T43" fmla="*/ 227954 h 103"/>
                <a:gd name="T44" fmla="*/ 136808 w 105"/>
                <a:gd name="T45" fmla="*/ 227954 h 103"/>
                <a:gd name="T46" fmla="*/ 136808 w 105"/>
                <a:gd name="T47" fmla="*/ 210249 h 103"/>
                <a:gd name="T48" fmla="*/ 169907 w 105"/>
                <a:gd name="T49" fmla="*/ 196970 h 103"/>
                <a:gd name="T50" fmla="*/ 183146 w 105"/>
                <a:gd name="T51" fmla="*/ 210249 h 103"/>
                <a:gd name="T52" fmla="*/ 211832 w 105"/>
                <a:gd name="T53" fmla="*/ 181478 h 103"/>
                <a:gd name="T54" fmla="*/ 200799 w 105"/>
                <a:gd name="T55" fmla="*/ 168199 h 103"/>
                <a:gd name="T56" fmla="*/ 214038 w 105"/>
                <a:gd name="T57" fmla="*/ 135002 h 103"/>
                <a:gd name="T58" fmla="*/ 231691 w 105"/>
                <a:gd name="T59" fmla="*/ 135002 h 103"/>
                <a:gd name="T60" fmla="*/ 231691 w 105"/>
                <a:gd name="T61" fmla="*/ 92952 h 103"/>
                <a:gd name="T62" fmla="*/ 214038 w 105"/>
                <a:gd name="T63" fmla="*/ 92952 h 103"/>
                <a:gd name="T64" fmla="*/ 200799 w 105"/>
                <a:gd name="T65" fmla="*/ 57542 h 103"/>
                <a:gd name="T66" fmla="*/ 116949 w 105"/>
                <a:gd name="T67" fmla="*/ 183691 h 103"/>
                <a:gd name="T68" fmla="*/ 46338 w 105"/>
                <a:gd name="T69" fmla="*/ 112870 h 103"/>
                <a:gd name="T70" fmla="*/ 116949 w 105"/>
                <a:gd name="T71" fmla="*/ 42050 h 103"/>
                <a:gd name="T72" fmla="*/ 187559 w 105"/>
                <a:gd name="T73" fmla="*/ 112870 h 103"/>
                <a:gd name="T74" fmla="*/ 116949 w 105"/>
                <a:gd name="T75" fmla="*/ 183691 h 103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05"/>
                <a:gd name="T115" fmla="*/ 0 h 103"/>
                <a:gd name="T116" fmla="*/ 105 w 105"/>
                <a:gd name="T117" fmla="*/ 103 h 103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05" h="103">
                  <a:moveTo>
                    <a:pt x="91" y="26"/>
                  </a:moveTo>
                  <a:cubicBezTo>
                    <a:pt x="97" y="20"/>
                    <a:pt x="97" y="20"/>
                    <a:pt x="97" y="20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3" y="10"/>
                    <a:pt x="67" y="8"/>
                    <a:pt x="62" y="7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38" y="8"/>
                    <a:pt x="33" y="10"/>
                    <a:pt x="28" y="13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2" y="31"/>
                    <a:pt x="10" y="36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10" y="66"/>
                    <a:pt x="12" y="71"/>
                    <a:pt x="15" y="76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33" y="92"/>
                    <a:pt x="38" y="94"/>
                    <a:pt x="43" y="95"/>
                  </a:cubicBezTo>
                  <a:cubicBezTo>
                    <a:pt x="43" y="103"/>
                    <a:pt x="43" y="103"/>
                    <a:pt x="4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67" y="94"/>
                    <a:pt x="73" y="92"/>
                    <a:pt x="77" y="89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1"/>
                    <a:pt x="96" y="66"/>
                    <a:pt x="97" y="6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6" y="36"/>
                    <a:pt x="94" y="31"/>
                    <a:pt x="91" y="26"/>
                  </a:cubicBezTo>
                  <a:close/>
                  <a:moveTo>
                    <a:pt x="53" y="83"/>
                  </a:moveTo>
                  <a:cubicBezTo>
                    <a:pt x="35" y="83"/>
                    <a:pt x="21" y="69"/>
                    <a:pt x="21" y="51"/>
                  </a:cubicBezTo>
                  <a:cubicBezTo>
                    <a:pt x="21" y="33"/>
                    <a:pt x="35" y="19"/>
                    <a:pt x="53" y="19"/>
                  </a:cubicBezTo>
                  <a:cubicBezTo>
                    <a:pt x="71" y="19"/>
                    <a:pt x="85" y="33"/>
                    <a:pt x="85" y="51"/>
                  </a:cubicBezTo>
                  <a:cubicBezTo>
                    <a:pt x="85" y="69"/>
                    <a:pt x="71" y="83"/>
                    <a:pt x="53" y="83"/>
                  </a:cubicBez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50"/>
            </a:p>
          </p:txBody>
        </p:sp>
        <p:sp>
          <p:nvSpPr>
            <p:cNvPr id="3105" name="Oval 150"/>
            <p:cNvSpPr>
              <a:spLocks noChangeArrowheads="1"/>
            </p:cNvSpPr>
            <p:nvPr/>
          </p:nvSpPr>
          <p:spPr bwMode="auto">
            <a:xfrm>
              <a:off x="97160" y="326983"/>
              <a:ext cx="37370" cy="37370"/>
            </a:xfrm>
            <a:prstGeom prst="ellipse">
              <a:avLst/>
            </a:pr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zh-CN" sz="105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grpSp>
        <p:nvGrpSpPr>
          <p:cNvPr id="3079" name="组合 19"/>
          <p:cNvGrpSpPr>
            <a:grpSpLocks/>
          </p:cNvGrpSpPr>
          <p:nvPr/>
        </p:nvGrpSpPr>
        <p:grpSpPr bwMode="auto">
          <a:xfrm flipH="1">
            <a:off x="7101078" y="3074160"/>
            <a:ext cx="378684" cy="422745"/>
            <a:chOff x="0" y="0"/>
            <a:chExt cx="402656" cy="450303"/>
          </a:xfrm>
        </p:grpSpPr>
        <p:sp>
          <p:nvSpPr>
            <p:cNvPr id="3098" name="Freeform 108"/>
            <p:cNvSpPr>
              <a:spLocks noEditPoints="1" noChangeArrowheads="1"/>
            </p:cNvSpPr>
            <p:nvPr/>
          </p:nvSpPr>
          <p:spPr bwMode="auto">
            <a:xfrm>
              <a:off x="69134" y="167228"/>
              <a:ext cx="56988" cy="57923"/>
            </a:xfrm>
            <a:custGeom>
              <a:avLst/>
              <a:gdLst>
                <a:gd name="T0" fmla="*/ 28494 w 26"/>
                <a:gd name="T1" fmla="*/ 0 h 26"/>
                <a:gd name="T2" fmla="*/ 0 w 26"/>
                <a:gd name="T3" fmla="*/ 28962 h 26"/>
                <a:gd name="T4" fmla="*/ 28494 w 26"/>
                <a:gd name="T5" fmla="*/ 57923 h 26"/>
                <a:gd name="T6" fmla="*/ 56988 w 26"/>
                <a:gd name="T7" fmla="*/ 28962 h 26"/>
                <a:gd name="T8" fmla="*/ 28494 w 26"/>
                <a:gd name="T9" fmla="*/ 0 h 26"/>
                <a:gd name="T10" fmla="*/ 28494 w 26"/>
                <a:gd name="T11" fmla="*/ 51240 h 26"/>
                <a:gd name="T12" fmla="*/ 6576 w 26"/>
                <a:gd name="T13" fmla="*/ 28962 h 26"/>
                <a:gd name="T14" fmla="*/ 28494 w 26"/>
                <a:gd name="T15" fmla="*/ 6683 h 26"/>
                <a:gd name="T16" fmla="*/ 50412 w 26"/>
                <a:gd name="T17" fmla="*/ 28962 h 26"/>
                <a:gd name="T18" fmla="*/ 28494 w 26"/>
                <a:gd name="T19" fmla="*/ 51240 h 2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6"/>
                <a:gd name="T31" fmla="*/ 0 h 26"/>
                <a:gd name="T32" fmla="*/ 26 w 26"/>
                <a:gd name="T33" fmla="*/ 26 h 2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8"/>
                    <a:pt x="3" y="13"/>
                  </a:cubicBezTo>
                  <a:cubicBezTo>
                    <a:pt x="3" y="7"/>
                    <a:pt x="8" y="3"/>
                    <a:pt x="13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3"/>
                    <a:pt x="13" y="23"/>
                  </a:cubicBez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50"/>
            </a:p>
          </p:txBody>
        </p:sp>
        <p:sp>
          <p:nvSpPr>
            <p:cNvPr id="3099" name="Freeform 109"/>
            <p:cNvSpPr>
              <a:spLocks noEditPoints="1" noChangeArrowheads="1"/>
            </p:cNvSpPr>
            <p:nvPr/>
          </p:nvSpPr>
          <p:spPr bwMode="auto">
            <a:xfrm>
              <a:off x="197125" y="129859"/>
              <a:ext cx="48580" cy="48580"/>
            </a:xfrm>
            <a:custGeom>
              <a:avLst/>
              <a:gdLst>
                <a:gd name="T0" fmla="*/ 24290 w 22"/>
                <a:gd name="T1" fmla="*/ 0 h 22"/>
                <a:gd name="T2" fmla="*/ 0 w 22"/>
                <a:gd name="T3" fmla="*/ 24290 h 22"/>
                <a:gd name="T4" fmla="*/ 24290 w 22"/>
                <a:gd name="T5" fmla="*/ 48580 h 22"/>
                <a:gd name="T6" fmla="*/ 48580 w 22"/>
                <a:gd name="T7" fmla="*/ 24290 h 22"/>
                <a:gd name="T8" fmla="*/ 24290 w 22"/>
                <a:gd name="T9" fmla="*/ 0 h 22"/>
                <a:gd name="T10" fmla="*/ 24290 w 22"/>
                <a:gd name="T11" fmla="*/ 37539 h 22"/>
                <a:gd name="T12" fmla="*/ 11041 w 22"/>
                <a:gd name="T13" fmla="*/ 24290 h 22"/>
                <a:gd name="T14" fmla="*/ 24290 w 22"/>
                <a:gd name="T15" fmla="*/ 11041 h 22"/>
                <a:gd name="T16" fmla="*/ 37539 w 22"/>
                <a:gd name="T17" fmla="*/ 24290 h 22"/>
                <a:gd name="T18" fmla="*/ 24290 w 22"/>
                <a:gd name="T19" fmla="*/ 37539 h 2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2"/>
                <a:gd name="T31" fmla="*/ 0 h 22"/>
                <a:gd name="T32" fmla="*/ 22 w 22"/>
                <a:gd name="T33" fmla="*/ 22 h 2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2" h="22">
                  <a:moveTo>
                    <a:pt x="11" y="0"/>
                  </a:move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lose/>
                  <a:moveTo>
                    <a:pt x="11" y="17"/>
                  </a:moveTo>
                  <a:cubicBezTo>
                    <a:pt x="8" y="17"/>
                    <a:pt x="5" y="14"/>
                    <a:pt x="5" y="11"/>
                  </a:cubicBezTo>
                  <a:cubicBezTo>
                    <a:pt x="5" y="8"/>
                    <a:pt x="8" y="5"/>
                    <a:pt x="11" y="5"/>
                  </a:cubicBezTo>
                  <a:cubicBezTo>
                    <a:pt x="14" y="5"/>
                    <a:pt x="17" y="8"/>
                    <a:pt x="17" y="11"/>
                  </a:cubicBezTo>
                  <a:cubicBezTo>
                    <a:pt x="17" y="14"/>
                    <a:pt x="14" y="17"/>
                    <a:pt x="11" y="17"/>
                  </a:cubicBez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50"/>
            </a:p>
          </p:txBody>
        </p:sp>
        <p:sp>
          <p:nvSpPr>
            <p:cNvPr id="3100" name="Freeform 110"/>
            <p:cNvSpPr>
              <a:spLocks noEditPoints="1" noChangeArrowheads="1"/>
            </p:cNvSpPr>
            <p:nvPr/>
          </p:nvSpPr>
          <p:spPr bwMode="auto">
            <a:xfrm>
              <a:off x="82213" y="181242"/>
              <a:ext cx="30830" cy="30830"/>
            </a:xfrm>
            <a:custGeom>
              <a:avLst/>
              <a:gdLst>
                <a:gd name="T0" fmla="*/ 15415 w 14"/>
                <a:gd name="T1" fmla="*/ 0 h 14"/>
                <a:gd name="T2" fmla="*/ 0 w 14"/>
                <a:gd name="T3" fmla="*/ 15415 h 14"/>
                <a:gd name="T4" fmla="*/ 15415 w 14"/>
                <a:gd name="T5" fmla="*/ 30830 h 14"/>
                <a:gd name="T6" fmla="*/ 30830 w 14"/>
                <a:gd name="T7" fmla="*/ 15415 h 14"/>
                <a:gd name="T8" fmla="*/ 15415 w 14"/>
                <a:gd name="T9" fmla="*/ 0 h 14"/>
                <a:gd name="T10" fmla="*/ 15415 w 14"/>
                <a:gd name="T11" fmla="*/ 22021 h 14"/>
                <a:gd name="T12" fmla="*/ 8809 w 14"/>
                <a:gd name="T13" fmla="*/ 15415 h 14"/>
                <a:gd name="T14" fmla="*/ 15415 w 14"/>
                <a:gd name="T15" fmla="*/ 6606 h 14"/>
                <a:gd name="T16" fmla="*/ 24224 w 14"/>
                <a:gd name="T17" fmla="*/ 15415 h 14"/>
                <a:gd name="T18" fmla="*/ 15415 w 14"/>
                <a:gd name="T19" fmla="*/ 22021 h 1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4"/>
                <a:gd name="T31" fmla="*/ 0 h 14"/>
                <a:gd name="T32" fmla="*/ 14 w 14"/>
                <a:gd name="T33" fmla="*/ 14 h 1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4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11" y="14"/>
                    <a:pt x="14" y="11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lose/>
                  <a:moveTo>
                    <a:pt x="7" y="10"/>
                  </a:moveTo>
                  <a:cubicBezTo>
                    <a:pt x="5" y="10"/>
                    <a:pt x="4" y="9"/>
                    <a:pt x="4" y="7"/>
                  </a:cubicBezTo>
                  <a:cubicBezTo>
                    <a:pt x="4" y="5"/>
                    <a:pt x="5" y="3"/>
                    <a:pt x="7" y="3"/>
                  </a:cubicBezTo>
                  <a:cubicBezTo>
                    <a:pt x="9" y="3"/>
                    <a:pt x="11" y="5"/>
                    <a:pt x="11" y="7"/>
                  </a:cubicBezTo>
                  <a:cubicBezTo>
                    <a:pt x="11" y="9"/>
                    <a:pt x="9" y="10"/>
                    <a:pt x="7" y="10"/>
                  </a:cubicBez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50"/>
            </a:p>
          </p:txBody>
        </p:sp>
        <p:sp>
          <p:nvSpPr>
            <p:cNvPr id="3101" name="Freeform 111"/>
            <p:cNvSpPr>
              <a:spLocks noEditPoints="1" noChangeArrowheads="1"/>
            </p:cNvSpPr>
            <p:nvPr/>
          </p:nvSpPr>
          <p:spPr bwMode="auto">
            <a:xfrm>
              <a:off x="172834" y="105568"/>
              <a:ext cx="97161" cy="97161"/>
            </a:xfrm>
            <a:custGeom>
              <a:avLst/>
              <a:gdLst>
                <a:gd name="T0" fmla="*/ 48581 w 44"/>
                <a:gd name="T1" fmla="*/ 0 h 44"/>
                <a:gd name="T2" fmla="*/ 0 w 44"/>
                <a:gd name="T3" fmla="*/ 48581 h 44"/>
                <a:gd name="T4" fmla="*/ 48581 w 44"/>
                <a:gd name="T5" fmla="*/ 97161 h 44"/>
                <a:gd name="T6" fmla="*/ 97161 w 44"/>
                <a:gd name="T7" fmla="*/ 48581 h 44"/>
                <a:gd name="T8" fmla="*/ 48581 w 44"/>
                <a:gd name="T9" fmla="*/ 0 h 44"/>
                <a:gd name="T10" fmla="*/ 48581 w 44"/>
                <a:gd name="T11" fmla="*/ 86120 h 44"/>
                <a:gd name="T12" fmla="*/ 11041 w 44"/>
                <a:gd name="T13" fmla="*/ 48581 h 44"/>
                <a:gd name="T14" fmla="*/ 48581 w 44"/>
                <a:gd name="T15" fmla="*/ 13249 h 44"/>
                <a:gd name="T16" fmla="*/ 86120 w 44"/>
                <a:gd name="T17" fmla="*/ 48581 h 44"/>
                <a:gd name="T18" fmla="*/ 48581 w 44"/>
                <a:gd name="T19" fmla="*/ 86120 h 4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44"/>
                <a:gd name="T31" fmla="*/ 0 h 44"/>
                <a:gd name="T32" fmla="*/ 44 w 44"/>
                <a:gd name="T33" fmla="*/ 44 h 4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44" h="44">
                  <a:moveTo>
                    <a:pt x="22" y="0"/>
                  </a:moveTo>
                  <a:cubicBezTo>
                    <a:pt x="10" y="0"/>
                    <a:pt x="0" y="10"/>
                    <a:pt x="0" y="22"/>
                  </a:cubicBezTo>
                  <a:cubicBezTo>
                    <a:pt x="0" y="34"/>
                    <a:pt x="10" y="44"/>
                    <a:pt x="22" y="44"/>
                  </a:cubicBezTo>
                  <a:cubicBezTo>
                    <a:pt x="34" y="44"/>
                    <a:pt x="44" y="34"/>
                    <a:pt x="44" y="22"/>
                  </a:cubicBezTo>
                  <a:cubicBezTo>
                    <a:pt x="44" y="10"/>
                    <a:pt x="34" y="0"/>
                    <a:pt x="22" y="0"/>
                  </a:cubicBezTo>
                  <a:close/>
                  <a:moveTo>
                    <a:pt x="22" y="39"/>
                  </a:moveTo>
                  <a:cubicBezTo>
                    <a:pt x="13" y="39"/>
                    <a:pt x="5" y="31"/>
                    <a:pt x="5" y="22"/>
                  </a:cubicBezTo>
                  <a:cubicBezTo>
                    <a:pt x="5" y="13"/>
                    <a:pt x="13" y="6"/>
                    <a:pt x="22" y="6"/>
                  </a:cubicBezTo>
                  <a:cubicBezTo>
                    <a:pt x="31" y="6"/>
                    <a:pt x="39" y="13"/>
                    <a:pt x="39" y="22"/>
                  </a:cubicBezTo>
                  <a:cubicBezTo>
                    <a:pt x="39" y="31"/>
                    <a:pt x="31" y="39"/>
                    <a:pt x="22" y="39"/>
                  </a:cubicBez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50"/>
            </a:p>
          </p:txBody>
        </p:sp>
        <p:sp>
          <p:nvSpPr>
            <p:cNvPr id="3102" name="Freeform 112"/>
            <p:cNvSpPr>
              <a:spLocks noEditPoints="1" noChangeArrowheads="1"/>
            </p:cNvSpPr>
            <p:nvPr/>
          </p:nvSpPr>
          <p:spPr bwMode="auto">
            <a:xfrm>
              <a:off x="0" y="0"/>
              <a:ext cx="402656" cy="450303"/>
            </a:xfrm>
            <a:custGeom>
              <a:avLst/>
              <a:gdLst>
                <a:gd name="T0" fmla="*/ 347346 w 182"/>
                <a:gd name="T1" fmla="*/ 211907 h 204"/>
                <a:gd name="T2" fmla="*/ 338497 w 182"/>
                <a:gd name="T3" fmla="*/ 105954 h 204"/>
                <a:gd name="T4" fmla="*/ 172567 w 182"/>
                <a:gd name="T5" fmla="*/ 0 h 204"/>
                <a:gd name="T6" fmla="*/ 2212 w 182"/>
                <a:gd name="T7" fmla="*/ 174382 h 204"/>
                <a:gd name="T8" fmla="*/ 0 w 182"/>
                <a:gd name="T9" fmla="*/ 450303 h 204"/>
                <a:gd name="T10" fmla="*/ 250001 w 182"/>
                <a:gd name="T11" fmla="*/ 388497 h 204"/>
                <a:gd name="T12" fmla="*/ 325222 w 182"/>
                <a:gd name="T13" fmla="*/ 388497 h 204"/>
                <a:gd name="T14" fmla="*/ 325222 w 182"/>
                <a:gd name="T15" fmla="*/ 388497 h 204"/>
                <a:gd name="T16" fmla="*/ 345134 w 182"/>
                <a:gd name="T17" fmla="*/ 333313 h 204"/>
                <a:gd name="T18" fmla="*/ 323010 w 182"/>
                <a:gd name="T19" fmla="*/ 320068 h 204"/>
                <a:gd name="T20" fmla="*/ 345134 w 182"/>
                <a:gd name="T21" fmla="*/ 309031 h 204"/>
                <a:gd name="T22" fmla="*/ 342921 w 182"/>
                <a:gd name="T23" fmla="*/ 304617 h 204"/>
                <a:gd name="T24" fmla="*/ 376107 w 182"/>
                <a:gd name="T25" fmla="*/ 245018 h 204"/>
                <a:gd name="T26" fmla="*/ 137169 w 182"/>
                <a:gd name="T27" fmla="*/ 205285 h 204"/>
                <a:gd name="T28" fmla="*/ 137169 w 182"/>
                <a:gd name="T29" fmla="*/ 225152 h 204"/>
                <a:gd name="T30" fmla="*/ 119469 w 182"/>
                <a:gd name="T31" fmla="*/ 231774 h 204"/>
                <a:gd name="T32" fmla="*/ 106195 w 182"/>
                <a:gd name="T33" fmla="*/ 242810 h 204"/>
                <a:gd name="T34" fmla="*/ 88496 w 182"/>
                <a:gd name="T35" fmla="*/ 236188 h 204"/>
                <a:gd name="T36" fmla="*/ 70797 w 182"/>
                <a:gd name="T37" fmla="*/ 236188 h 204"/>
                <a:gd name="T38" fmla="*/ 61947 w 182"/>
                <a:gd name="T39" fmla="*/ 218529 h 204"/>
                <a:gd name="T40" fmla="*/ 48673 w 182"/>
                <a:gd name="T41" fmla="*/ 205285 h 204"/>
                <a:gd name="T42" fmla="*/ 57522 w 182"/>
                <a:gd name="T43" fmla="*/ 187626 h 204"/>
                <a:gd name="T44" fmla="*/ 57522 w 182"/>
                <a:gd name="T45" fmla="*/ 167760 h 204"/>
                <a:gd name="T46" fmla="*/ 75221 w 182"/>
                <a:gd name="T47" fmla="*/ 161138 h 204"/>
                <a:gd name="T48" fmla="*/ 88496 w 182"/>
                <a:gd name="T49" fmla="*/ 150101 h 204"/>
                <a:gd name="T50" fmla="*/ 106195 w 182"/>
                <a:gd name="T51" fmla="*/ 156723 h 204"/>
                <a:gd name="T52" fmla="*/ 126107 w 182"/>
                <a:gd name="T53" fmla="*/ 156723 h 204"/>
                <a:gd name="T54" fmla="*/ 132744 w 182"/>
                <a:gd name="T55" fmla="*/ 174382 h 204"/>
                <a:gd name="T56" fmla="*/ 146018 w 182"/>
                <a:gd name="T57" fmla="*/ 187626 h 204"/>
                <a:gd name="T58" fmla="*/ 300886 w 182"/>
                <a:gd name="T59" fmla="*/ 169967 h 204"/>
                <a:gd name="T60" fmla="*/ 278762 w 182"/>
                <a:gd name="T61" fmla="*/ 192041 h 204"/>
                <a:gd name="T62" fmla="*/ 267700 w 182"/>
                <a:gd name="T63" fmla="*/ 220737 h 204"/>
                <a:gd name="T64" fmla="*/ 236726 w 182"/>
                <a:gd name="T65" fmla="*/ 220737 h 204"/>
                <a:gd name="T66" fmla="*/ 207965 w 182"/>
                <a:gd name="T67" fmla="*/ 231774 h 204"/>
                <a:gd name="T68" fmla="*/ 183629 w 182"/>
                <a:gd name="T69" fmla="*/ 211907 h 204"/>
                <a:gd name="T70" fmla="*/ 154868 w 182"/>
                <a:gd name="T71" fmla="*/ 200870 h 204"/>
                <a:gd name="T72" fmla="*/ 154868 w 182"/>
                <a:gd name="T73" fmla="*/ 169967 h 204"/>
                <a:gd name="T74" fmla="*/ 141593 w 182"/>
                <a:gd name="T75" fmla="*/ 141272 h 204"/>
                <a:gd name="T76" fmla="*/ 163717 w 182"/>
                <a:gd name="T77" fmla="*/ 116990 h 204"/>
                <a:gd name="T78" fmla="*/ 174779 w 182"/>
                <a:gd name="T79" fmla="*/ 88295 h 204"/>
                <a:gd name="T80" fmla="*/ 207965 w 182"/>
                <a:gd name="T81" fmla="*/ 88295 h 204"/>
                <a:gd name="T82" fmla="*/ 236726 w 182"/>
                <a:gd name="T83" fmla="*/ 77258 h 204"/>
                <a:gd name="T84" fmla="*/ 258850 w 182"/>
                <a:gd name="T85" fmla="*/ 97124 h 204"/>
                <a:gd name="T86" fmla="*/ 287611 w 182"/>
                <a:gd name="T87" fmla="*/ 108161 h 204"/>
                <a:gd name="T88" fmla="*/ 287611 w 182"/>
                <a:gd name="T89" fmla="*/ 141272 h 204"/>
                <a:gd name="T90" fmla="*/ 300886 w 182"/>
                <a:gd name="T91" fmla="*/ 169967 h 204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182"/>
                <a:gd name="T139" fmla="*/ 0 h 204"/>
                <a:gd name="T140" fmla="*/ 182 w 182"/>
                <a:gd name="T141" fmla="*/ 204 h 204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182" h="204">
                  <a:moveTo>
                    <a:pt x="170" y="111"/>
                  </a:moveTo>
                  <a:cubicBezTo>
                    <a:pt x="166" y="107"/>
                    <a:pt x="160" y="102"/>
                    <a:pt x="157" y="96"/>
                  </a:cubicBezTo>
                  <a:cubicBezTo>
                    <a:pt x="153" y="87"/>
                    <a:pt x="158" y="79"/>
                    <a:pt x="157" y="70"/>
                  </a:cubicBezTo>
                  <a:cubicBezTo>
                    <a:pt x="157" y="63"/>
                    <a:pt x="155" y="54"/>
                    <a:pt x="153" y="48"/>
                  </a:cubicBezTo>
                  <a:cubicBezTo>
                    <a:pt x="149" y="37"/>
                    <a:pt x="142" y="28"/>
                    <a:pt x="133" y="21"/>
                  </a:cubicBezTo>
                  <a:cubicBezTo>
                    <a:pt x="119" y="8"/>
                    <a:pt x="100" y="0"/>
                    <a:pt x="78" y="0"/>
                  </a:cubicBezTo>
                  <a:cubicBezTo>
                    <a:pt x="35" y="0"/>
                    <a:pt x="0" y="32"/>
                    <a:pt x="0" y="71"/>
                  </a:cubicBezTo>
                  <a:cubicBezTo>
                    <a:pt x="0" y="74"/>
                    <a:pt x="0" y="77"/>
                    <a:pt x="1" y="79"/>
                  </a:cubicBezTo>
                  <a:cubicBezTo>
                    <a:pt x="1" y="96"/>
                    <a:pt x="6" y="117"/>
                    <a:pt x="22" y="139"/>
                  </a:cubicBezTo>
                  <a:cubicBezTo>
                    <a:pt x="22" y="139"/>
                    <a:pt x="43" y="182"/>
                    <a:pt x="0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04"/>
                    <a:pt x="102" y="176"/>
                    <a:pt x="113" y="176"/>
                  </a:cubicBezTo>
                  <a:cubicBezTo>
                    <a:pt x="123" y="176"/>
                    <a:pt x="133" y="177"/>
                    <a:pt x="142" y="176"/>
                  </a:cubicBezTo>
                  <a:cubicBezTo>
                    <a:pt x="144" y="177"/>
                    <a:pt x="146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54" y="173"/>
                    <a:pt x="149" y="157"/>
                    <a:pt x="149" y="157"/>
                  </a:cubicBezTo>
                  <a:cubicBezTo>
                    <a:pt x="153" y="155"/>
                    <a:pt x="156" y="153"/>
                    <a:pt x="156" y="151"/>
                  </a:cubicBezTo>
                  <a:cubicBezTo>
                    <a:pt x="156" y="150"/>
                    <a:pt x="156" y="150"/>
                    <a:pt x="156" y="150"/>
                  </a:cubicBezTo>
                  <a:cubicBezTo>
                    <a:pt x="156" y="148"/>
                    <a:pt x="152" y="146"/>
                    <a:pt x="146" y="145"/>
                  </a:cubicBezTo>
                  <a:cubicBezTo>
                    <a:pt x="149" y="145"/>
                    <a:pt x="149" y="145"/>
                    <a:pt x="149" y="145"/>
                  </a:cubicBezTo>
                  <a:cubicBezTo>
                    <a:pt x="153" y="145"/>
                    <a:pt x="156" y="143"/>
                    <a:pt x="156" y="140"/>
                  </a:cubicBezTo>
                  <a:cubicBezTo>
                    <a:pt x="156" y="140"/>
                    <a:pt x="156" y="140"/>
                    <a:pt x="156" y="140"/>
                  </a:cubicBezTo>
                  <a:cubicBezTo>
                    <a:pt x="156" y="139"/>
                    <a:pt x="156" y="138"/>
                    <a:pt x="155" y="138"/>
                  </a:cubicBezTo>
                  <a:cubicBezTo>
                    <a:pt x="156" y="135"/>
                    <a:pt x="159" y="121"/>
                    <a:pt x="160" y="121"/>
                  </a:cubicBezTo>
                  <a:cubicBezTo>
                    <a:pt x="182" y="119"/>
                    <a:pt x="170" y="111"/>
                    <a:pt x="170" y="111"/>
                  </a:cubicBezTo>
                  <a:close/>
                  <a:moveTo>
                    <a:pt x="66" y="93"/>
                  </a:moveTo>
                  <a:cubicBezTo>
                    <a:pt x="62" y="93"/>
                    <a:pt x="62" y="93"/>
                    <a:pt x="62" y="93"/>
                  </a:cubicBezTo>
                  <a:cubicBezTo>
                    <a:pt x="62" y="95"/>
                    <a:pt x="61" y="97"/>
                    <a:pt x="60" y="99"/>
                  </a:cubicBezTo>
                  <a:cubicBezTo>
                    <a:pt x="62" y="102"/>
                    <a:pt x="62" y="102"/>
                    <a:pt x="62" y="102"/>
                  </a:cubicBezTo>
                  <a:cubicBezTo>
                    <a:pt x="57" y="107"/>
                    <a:pt x="57" y="107"/>
                    <a:pt x="57" y="107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2" y="106"/>
                    <a:pt x="50" y="107"/>
                    <a:pt x="48" y="107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40" y="110"/>
                    <a:pt x="40" y="110"/>
                    <a:pt x="40" y="110"/>
                  </a:cubicBezTo>
                  <a:cubicBezTo>
                    <a:pt x="40" y="107"/>
                    <a:pt x="40" y="107"/>
                    <a:pt x="40" y="107"/>
                  </a:cubicBezTo>
                  <a:cubicBezTo>
                    <a:pt x="38" y="107"/>
                    <a:pt x="36" y="106"/>
                    <a:pt x="34" y="105"/>
                  </a:cubicBezTo>
                  <a:cubicBezTo>
                    <a:pt x="32" y="107"/>
                    <a:pt x="32" y="107"/>
                    <a:pt x="32" y="107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8" y="99"/>
                    <a:pt x="28" y="99"/>
                    <a:pt x="28" y="99"/>
                  </a:cubicBezTo>
                  <a:cubicBezTo>
                    <a:pt x="27" y="97"/>
                    <a:pt x="26" y="95"/>
                    <a:pt x="26" y="93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6" y="83"/>
                    <a:pt x="27" y="81"/>
                    <a:pt x="28" y="79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34" y="73"/>
                    <a:pt x="34" y="73"/>
                    <a:pt x="34" y="73"/>
                  </a:cubicBezTo>
                  <a:cubicBezTo>
                    <a:pt x="36" y="72"/>
                    <a:pt x="38" y="71"/>
                    <a:pt x="40" y="71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50" y="71"/>
                    <a:pt x="52" y="72"/>
                    <a:pt x="54" y="73"/>
                  </a:cubicBezTo>
                  <a:cubicBezTo>
                    <a:pt x="57" y="71"/>
                    <a:pt x="57" y="71"/>
                    <a:pt x="57" y="71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0" y="79"/>
                    <a:pt x="60" y="79"/>
                    <a:pt x="60" y="79"/>
                  </a:cubicBezTo>
                  <a:cubicBezTo>
                    <a:pt x="61" y="81"/>
                    <a:pt x="62" y="83"/>
                    <a:pt x="63" y="85"/>
                  </a:cubicBezTo>
                  <a:cubicBezTo>
                    <a:pt x="66" y="85"/>
                    <a:pt x="66" y="85"/>
                    <a:pt x="66" y="85"/>
                  </a:cubicBezTo>
                  <a:lnTo>
                    <a:pt x="66" y="93"/>
                  </a:lnTo>
                  <a:close/>
                  <a:moveTo>
                    <a:pt x="136" y="77"/>
                  </a:moveTo>
                  <a:cubicBezTo>
                    <a:pt x="130" y="77"/>
                    <a:pt x="130" y="77"/>
                    <a:pt x="130" y="77"/>
                  </a:cubicBezTo>
                  <a:cubicBezTo>
                    <a:pt x="129" y="80"/>
                    <a:pt x="128" y="84"/>
                    <a:pt x="126" y="87"/>
                  </a:cubicBezTo>
                  <a:cubicBezTo>
                    <a:pt x="130" y="91"/>
                    <a:pt x="130" y="91"/>
                    <a:pt x="130" y="91"/>
                  </a:cubicBezTo>
                  <a:cubicBezTo>
                    <a:pt x="121" y="100"/>
                    <a:pt x="121" y="100"/>
                    <a:pt x="121" y="100"/>
                  </a:cubicBezTo>
                  <a:cubicBezTo>
                    <a:pt x="117" y="96"/>
                    <a:pt x="117" y="96"/>
                    <a:pt x="117" y="96"/>
                  </a:cubicBezTo>
                  <a:cubicBezTo>
                    <a:pt x="114" y="98"/>
                    <a:pt x="110" y="99"/>
                    <a:pt x="107" y="100"/>
                  </a:cubicBezTo>
                  <a:cubicBezTo>
                    <a:pt x="107" y="105"/>
                    <a:pt x="107" y="105"/>
                    <a:pt x="107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0"/>
                    <a:pt x="94" y="100"/>
                    <a:pt x="94" y="100"/>
                  </a:cubicBezTo>
                  <a:cubicBezTo>
                    <a:pt x="90" y="100"/>
                    <a:pt x="86" y="98"/>
                    <a:pt x="83" y="96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70" y="91"/>
                    <a:pt x="70" y="91"/>
                    <a:pt x="70" y="91"/>
                  </a:cubicBezTo>
                  <a:cubicBezTo>
                    <a:pt x="74" y="87"/>
                    <a:pt x="74" y="87"/>
                    <a:pt x="74" y="87"/>
                  </a:cubicBezTo>
                  <a:cubicBezTo>
                    <a:pt x="72" y="84"/>
                    <a:pt x="71" y="81"/>
                    <a:pt x="70" y="77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0" y="60"/>
                    <a:pt x="72" y="56"/>
                    <a:pt x="74" y="53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6" y="42"/>
                    <a:pt x="90" y="41"/>
                    <a:pt x="94" y="40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10" y="41"/>
                    <a:pt x="114" y="42"/>
                    <a:pt x="117" y="44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8" y="57"/>
                    <a:pt x="130" y="60"/>
                    <a:pt x="130" y="64"/>
                  </a:cubicBezTo>
                  <a:cubicBezTo>
                    <a:pt x="136" y="64"/>
                    <a:pt x="136" y="64"/>
                    <a:pt x="136" y="64"/>
                  </a:cubicBezTo>
                  <a:lnTo>
                    <a:pt x="136" y="77"/>
                  </a:ln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50"/>
            </a:p>
          </p:txBody>
        </p:sp>
      </p:grpSp>
      <p:grpSp>
        <p:nvGrpSpPr>
          <p:cNvPr id="3080" name="组合 33"/>
          <p:cNvGrpSpPr>
            <a:grpSpLocks/>
          </p:cNvGrpSpPr>
          <p:nvPr/>
        </p:nvGrpSpPr>
        <p:grpSpPr bwMode="auto">
          <a:xfrm flipH="1">
            <a:off x="7815429" y="4199220"/>
            <a:ext cx="327478" cy="323906"/>
            <a:chOff x="0" y="0"/>
            <a:chExt cx="453105" cy="448433"/>
          </a:xfrm>
        </p:grpSpPr>
        <p:sp>
          <p:nvSpPr>
            <p:cNvPr id="3096" name="Freeform 136"/>
            <p:cNvSpPr>
              <a:spLocks noChangeArrowheads="1"/>
            </p:cNvSpPr>
            <p:nvPr/>
          </p:nvSpPr>
          <p:spPr bwMode="auto">
            <a:xfrm>
              <a:off x="0" y="251309"/>
              <a:ext cx="453105" cy="197124"/>
            </a:xfrm>
            <a:custGeom>
              <a:avLst/>
              <a:gdLst>
                <a:gd name="T0" fmla="*/ 227658 w 205"/>
                <a:gd name="T1" fmla="*/ 42083 h 89"/>
                <a:gd name="T2" fmla="*/ 103883 w 205"/>
                <a:gd name="T3" fmla="*/ 0 h 89"/>
                <a:gd name="T4" fmla="*/ 0 w 205"/>
                <a:gd name="T5" fmla="*/ 0 h 89"/>
                <a:gd name="T6" fmla="*/ 0 w 205"/>
                <a:gd name="T7" fmla="*/ 148397 h 89"/>
                <a:gd name="T8" fmla="*/ 48626 w 205"/>
                <a:gd name="T9" fmla="*/ 197124 h 89"/>
                <a:gd name="T10" fmla="*/ 404479 w 205"/>
                <a:gd name="T11" fmla="*/ 197124 h 89"/>
                <a:gd name="T12" fmla="*/ 453105 w 205"/>
                <a:gd name="T13" fmla="*/ 148397 h 89"/>
                <a:gd name="T14" fmla="*/ 453105 w 205"/>
                <a:gd name="T15" fmla="*/ 0 h 89"/>
                <a:gd name="T16" fmla="*/ 349222 w 205"/>
                <a:gd name="T17" fmla="*/ 0 h 89"/>
                <a:gd name="T18" fmla="*/ 227658 w 205"/>
                <a:gd name="T19" fmla="*/ 42083 h 8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05"/>
                <a:gd name="T31" fmla="*/ 0 h 89"/>
                <a:gd name="T32" fmla="*/ 205 w 205"/>
                <a:gd name="T33" fmla="*/ 89 h 89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05" h="89">
                  <a:moveTo>
                    <a:pt x="103" y="19"/>
                  </a:moveTo>
                  <a:cubicBezTo>
                    <a:pt x="82" y="19"/>
                    <a:pt x="62" y="12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95" y="89"/>
                    <a:pt x="205" y="79"/>
                    <a:pt x="205" y="67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3" y="12"/>
                    <a:pt x="124" y="19"/>
                    <a:pt x="103" y="19"/>
                  </a:cubicBez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50"/>
            </a:p>
          </p:txBody>
        </p:sp>
        <p:sp>
          <p:nvSpPr>
            <p:cNvPr id="3097" name="Freeform 137"/>
            <p:cNvSpPr>
              <a:spLocks noEditPoints="1" noChangeArrowheads="1"/>
            </p:cNvSpPr>
            <p:nvPr/>
          </p:nvSpPr>
          <p:spPr bwMode="auto">
            <a:xfrm>
              <a:off x="0" y="0"/>
              <a:ext cx="453105" cy="260652"/>
            </a:xfrm>
            <a:custGeom>
              <a:avLst/>
              <a:gdLst>
                <a:gd name="T0" fmla="*/ 404479 w 205"/>
                <a:gd name="T1" fmla="*/ 92774 h 118"/>
                <a:gd name="T2" fmla="*/ 397848 w 205"/>
                <a:gd name="T3" fmla="*/ 92774 h 118"/>
                <a:gd name="T4" fmla="*/ 340381 w 205"/>
                <a:gd name="T5" fmla="*/ 92774 h 118"/>
                <a:gd name="T6" fmla="*/ 340381 w 205"/>
                <a:gd name="T7" fmla="*/ 48596 h 118"/>
                <a:gd name="T8" fmla="*/ 291755 w 205"/>
                <a:gd name="T9" fmla="*/ 0 h 118"/>
                <a:gd name="T10" fmla="*/ 161350 w 205"/>
                <a:gd name="T11" fmla="*/ 0 h 118"/>
                <a:gd name="T12" fmla="*/ 112724 w 205"/>
                <a:gd name="T13" fmla="*/ 48596 h 118"/>
                <a:gd name="T14" fmla="*/ 112724 w 205"/>
                <a:gd name="T15" fmla="*/ 92774 h 118"/>
                <a:gd name="T16" fmla="*/ 55257 w 205"/>
                <a:gd name="T17" fmla="*/ 92774 h 118"/>
                <a:gd name="T18" fmla="*/ 48626 w 205"/>
                <a:gd name="T19" fmla="*/ 92774 h 118"/>
                <a:gd name="T20" fmla="*/ 0 w 205"/>
                <a:gd name="T21" fmla="*/ 141371 h 118"/>
                <a:gd name="T22" fmla="*/ 0 w 205"/>
                <a:gd name="T23" fmla="*/ 223100 h 118"/>
                <a:gd name="T24" fmla="*/ 119354 w 205"/>
                <a:gd name="T25" fmla="*/ 223100 h 118"/>
                <a:gd name="T26" fmla="*/ 227658 w 205"/>
                <a:gd name="T27" fmla="*/ 260652 h 118"/>
                <a:gd name="T28" fmla="*/ 333751 w 205"/>
                <a:gd name="T29" fmla="*/ 223100 h 118"/>
                <a:gd name="T30" fmla="*/ 453105 w 205"/>
                <a:gd name="T31" fmla="*/ 223100 h 118"/>
                <a:gd name="T32" fmla="*/ 453105 w 205"/>
                <a:gd name="T33" fmla="*/ 141371 h 118"/>
                <a:gd name="T34" fmla="*/ 404479 w 205"/>
                <a:gd name="T35" fmla="*/ 92774 h 118"/>
                <a:gd name="T36" fmla="*/ 148088 w 205"/>
                <a:gd name="T37" fmla="*/ 57432 h 118"/>
                <a:gd name="T38" fmla="*/ 148088 w 205"/>
                <a:gd name="T39" fmla="*/ 48596 h 118"/>
                <a:gd name="T40" fmla="*/ 161350 w 205"/>
                <a:gd name="T41" fmla="*/ 37552 h 118"/>
                <a:gd name="T42" fmla="*/ 291755 w 205"/>
                <a:gd name="T43" fmla="*/ 37552 h 118"/>
                <a:gd name="T44" fmla="*/ 305017 w 205"/>
                <a:gd name="T45" fmla="*/ 48596 h 118"/>
                <a:gd name="T46" fmla="*/ 305017 w 205"/>
                <a:gd name="T47" fmla="*/ 57432 h 118"/>
                <a:gd name="T48" fmla="*/ 305017 w 205"/>
                <a:gd name="T49" fmla="*/ 92774 h 118"/>
                <a:gd name="T50" fmla="*/ 148088 w 205"/>
                <a:gd name="T51" fmla="*/ 92774 h 118"/>
                <a:gd name="T52" fmla="*/ 148088 w 205"/>
                <a:gd name="T53" fmla="*/ 57432 h 118"/>
                <a:gd name="T54" fmla="*/ 223237 w 205"/>
                <a:gd name="T55" fmla="*/ 223100 h 118"/>
                <a:gd name="T56" fmla="*/ 187873 w 205"/>
                <a:gd name="T57" fmla="*/ 189967 h 118"/>
                <a:gd name="T58" fmla="*/ 223237 w 205"/>
                <a:gd name="T59" fmla="*/ 154624 h 118"/>
                <a:gd name="T60" fmla="*/ 258601 w 205"/>
                <a:gd name="T61" fmla="*/ 189967 h 118"/>
                <a:gd name="T62" fmla="*/ 223237 w 205"/>
                <a:gd name="T63" fmla="*/ 223100 h 118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05"/>
                <a:gd name="T97" fmla="*/ 0 h 118"/>
                <a:gd name="T98" fmla="*/ 205 w 205"/>
                <a:gd name="T99" fmla="*/ 118 h 118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05" h="118">
                  <a:moveTo>
                    <a:pt x="183" y="42"/>
                  </a:moveTo>
                  <a:cubicBezTo>
                    <a:pt x="180" y="42"/>
                    <a:pt x="180" y="42"/>
                    <a:pt x="180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4" y="10"/>
                    <a:pt x="144" y="0"/>
                    <a:pt x="13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1" y="0"/>
                    <a:pt x="51" y="10"/>
                    <a:pt x="51" y="2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10" y="42"/>
                    <a:pt x="0" y="52"/>
                    <a:pt x="0" y="6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67" y="112"/>
                    <a:pt x="84" y="118"/>
                    <a:pt x="103" y="118"/>
                  </a:cubicBezTo>
                  <a:cubicBezTo>
                    <a:pt x="121" y="118"/>
                    <a:pt x="138" y="112"/>
                    <a:pt x="151" y="101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52"/>
                    <a:pt x="195" y="42"/>
                    <a:pt x="183" y="42"/>
                  </a:cubicBezTo>
                  <a:close/>
                  <a:moveTo>
                    <a:pt x="67" y="26"/>
                  </a:moveTo>
                  <a:cubicBezTo>
                    <a:pt x="67" y="22"/>
                    <a:pt x="67" y="22"/>
                    <a:pt x="67" y="22"/>
                  </a:cubicBezTo>
                  <a:cubicBezTo>
                    <a:pt x="67" y="19"/>
                    <a:pt x="70" y="17"/>
                    <a:pt x="73" y="17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5" y="17"/>
                    <a:pt x="138" y="19"/>
                    <a:pt x="138" y="22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26"/>
                  </a:lnTo>
                  <a:close/>
                  <a:moveTo>
                    <a:pt x="101" y="101"/>
                  </a:moveTo>
                  <a:cubicBezTo>
                    <a:pt x="92" y="101"/>
                    <a:pt x="85" y="94"/>
                    <a:pt x="85" y="86"/>
                  </a:cubicBezTo>
                  <a:cubicBezTo>
                    <a:pt x="85" y="77"/>
                    <a:pt x="92" y="70"/>
                    <a:pt x="101" y="70"/>
                  </a:cubicBezTo>
                  <a:cubicBezTo>
                    <a:pt x="110" y="70"/>
                    <a:pt x="117" y="77"/>
                    <a:pt x="117" y="86"/>
                  </a:cubicBezTo>
                  <a:cubicBezTo>
                    <a:pt x="117" y="94"/>
                    <a:pt x="110" y="101"/>
                    <a:pt x="101" y="101"/>
                  </a:cubicBez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50"/>
            </a:p>
          </p:txBody>
        </p:sp>
      </p:grpSp>
      <p:grpSp>
        <p:nvGrpSpPr>
          <p:cNvPr id="3081" name="组合 36"/>
          <p:cNvGrpSpPr>
            <a:grpSpLocks/>
          </p:cNvGrpSpPr>
          <p:nvPr/>
        </p:nvGrpSpPr>
        <p:grpSpPr bwMode="auto">
          <a:xfrm flipH="1">
            <a:off x="6984229" y="1776895"/>
            <a:ext cx="388211" cy="416791"/>
            <a:chOff x="0" y="0"/>
            <a:chExt cx="466184" cy="501686"/>
          </a:xfrm>
        </p:grpSpPr>
        <p:sp>
          <p:nvSpPr>
            <p:cNvPr id="3091" name="Freeform 154"/>
            <p:cNvSpPr>
              <a:spLocks noChangeArrowheads="1"/>
            </p:cNvSpPr>
            <p:nvPr/>
          </p:nvSpPr>
          <p:spPr bwMode="auto">
            <a:xfrm>
              <a:off x="141070" y="426012"/>
              <a:ext cx="50449" cy="46712"/>
            </a:xfrm>
            <a:custGeom>
              <a:avLst/>
              <a:gdLst>
                <a:gd name="T0" fmla="*/ 35095 w 23"/>
                <a:gd name="T1" fmla="*/ 0 h 21"/>
                <a:gd name="T2" fmla="*/ 35095 w 23"/>
                <a:gd name="T3" fmla="*/ 8898 h 21"/>
                <a:gd name="T4" fmla="*/ 41675 w 23"/>
                <a:gd name="T5" fmla="*/ 24468 h 21"/>
                <a:gd name="T6" fmla="*/ 21934 w 23"/>
                <a:gd name="T7" fmla="*/ 37814 h 21"/>
                <a:gd name="T8" fmla="*/ 8774 w 23"/>
                <a:gd name="T9" fmla="*/ 20019 h 21"/>
                <a:gd name="T10" fmla="*/ 13161 w 23"/>
                <a:gd name="T11" fmla="*/ 11122 h 21"/>
                <a:gd name="T12" fmla="*/ 13161 w 23"/>
                <a:gd name="T13" fmla="*/ 0 h 21"/>
                <a:gd name="T14" fmla="*/ 0 w 23"/>
                <a:gd name="T15" fmla="*/ 22244 h 21"/>
                <a:gd name="T16" fmla="*/ 24128 w 23"/>
                <a:gd name="T17" fmla="*/ 46712 h 21"/>
                <a:gd name="T18" fmla="*/ 50449 w 23"/>
                <a:gd name="T19" fmla="*/ 22244 h 21"/>
                <a:gd name="T20" fmla="*/ 35095 w 23"/>
                <a:gd name="T21" fmla="*/ 0 h 2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3"/>
                <a:gd name="T34" fmla="*/ 0 h 21"/>
                <a:gd name="T35" fmla="*/ 23 w 23"/>
                <a:gd name="T36" fmla="*/ 21 h 21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3" h="21">
                  <a:moveTo>
                    <a:pt x="16" y="0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8" y="5"/>
                    <a:pt x="19" y="8"/>
                    <a:pt x="19" y="11"/>
                  </a:cubicBezTo>
                  <a:cubicBezTo>
                    <a:pt x="18" y="15"/>
                    <a:pt x="15" y="18"/>
                    <a:pt x="10" y="17"/>
                  </a:cubicBezTo>
                  <a:cubicBezTo>
                    <a:pt x="6" y="17"/>
                    <a:pt x="3" y="13"/>
                    <a:pt x="4" y="9"/>
                  </a:cubicBezTo>
                  <a:cubicBezTo>
                    <a:pt x="4" y="7"/>
                    <a:pt x="5" y="6"/>
                    <a:pt x="6" y="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2"/>
                    <a:pt x="0" y="6"/>
                    <a:pt x="0" y="10"/>
                  </a:cubicBezTo>
                  <a:cubicBezTo>
                    <a:pt x="0" y="16"/>
                    <a:pt x="5" y="21"/>
                    <a:pt x="11" y="21"/>
                  </a:cubicBezTo>
                  <a:cubicBezTo>
                    <a:pt x="18" y="21"/>
                    <a:pt x="23" y="16"/>
                    <a:pt x="23" y="10"/>
                  </a:cubicBezTo>
                  <a:cubicBezTo>
                    <a:pt x="23" y="5"/>
                    <a:pt x="20" y="1"/>
                    <a:pt x="16" y="0"/>
                  </a:cubicBez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50"/>
            </a:p>
          </p:txBody>
        </p:sp>
        <p:sp>
          <p:nvSpPr>
            <p:cNvPr id="3092" name="Rectangle 155"/>
            <p:cNvSpPr>
              <a:spLocks noChangeArrowheads="1"/>
            </p:cNvSpPr>
            <p:nvPr/>
          </p:nvSpPr>
          <p:spPr bwMode="auto">
            <a:xfrm>
              <a:off x="160689" y="419472"/>
              <a:ext cx="9342" cy="32698"/>
            </a:xfrm>
            <a:prstGeom prst="rect">
              <a:avLst/>
            </a:pr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zh-CN" sz="105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3093" name="Freeform 156"/>
            <p:cNvSpPr>
              <a:spLocks noEditPoints="1" noChangeArrowheads="1"/>
            </p:cNvSpPr>
            <p:nvPr/>
          </p:nvSpPr>
          <p:spPr bwMode="auto">
            <a:xfrm>
              <a:off x="39238" y="81278"/>
              <a:ext cx="260652" cy="260652"/>
            </a:xfrm>
            <a:custGeom>
              <a:avLst/>
              <a:gdLst>
                <a:gd name="T0" fmla="*/ 53014 w 118"/>
                <a:gd name="T1" fmla="*/ 41969 h 118"/>
                <a:gd name="T2" fmla="*/ 41969 w 118"/>
                <a:gd name="T3" fmla="*/ 207638 h 118"/>
                <a:gd name="T4" fmla="*/ 207638 w 118"/>
                <a:gd name="T5" fmla="*/ 218683 h 118"/>
                <a:gd name="T6" fmla="*/ 218683 w 118"/>
                <a:gd name="T7" fmla="*/ 53014 h 118"/>
                <a:gd name="T8" fmla="*/ 53014 w 118"/>
                <a:gd name="T9" fmla="*/ 41969 h 118"/>
                <a:gd name="T10" fmla="*/ 141371 w 118"/>
                <a:gd name="T11" fmla="*/ 185549 h 118"/>
                <a:gd name="T12" fmla="*/ 141371 w 118"/>
                <a:gd name="T13" fmla="*/ 205429 h 118"/>
                <a:gd name="T14" fmla="*/ 123699 w 118"/>
                <a:gd name="T15" fmla="*/ 205429 h 118"/>
                <a:gd name="T16" fmla="*/ 123699 w 118"/>
                <a:gd name="T17" fmla="*/ 187758 h 118"/>
                <a:gd name="T18" fmla="*/ 90566 w 118"/>
                <a:gd name="T19" fmla="*/ 178922 h 118"/>
                <a:gd name="T20" fmla="*/ 94983 w 118"/>
                <a:gd name="T21" fmla="*/ 156833 h 118"/>
                <a:gd name="T22" fmla="*/ 128117 w 118"/>
                <a:gd name="T23" fmla="*/ 165669 h 118"/>
                <a:gd name="T24" fmla="*/ 145788 w 118"/>
                <a:gd name="T25" fmla="*/ 154624 h 118"/>
                <a:gd name="T26" fmla="*/ 125908 w 118"/>
                <a:gd name="T27" fmla="*/ 136953 h 118"/>
                <a:gd name="T28" fmla="*/ 90566 w 118"/>
                <a:gd name="T29" fmla="*/ 101610 h 118"/>
                <a:gd name="T30" fmla="*/ 123699 w 118"/>
                <a:gd name="T31" fmla="*/ 68476 h 118"/>
                <a:gd name="T32" fmla="*/ 123699 w 118"/>
                <a:gd name="T33" fmla="*/ 50805 h 118"/>
                <a:gd name="T34" fmla="*/ 141371 w 118"/>
                <a:gd name="T35" fmla="*/ 50805 h 118"/>
                <a:gd name="T36" fmla="*/ 141371 w 118"/>
                <a:gd name="T37" fmla="*/ 66267 h 118"/>
                <a:gd name="T38" fmla="*/ 170086 w 118"/>
                <a:gd name="T39" fmla="*/ 72894 h 118"/>
                <a:gd name="T40" fmla="*/ 163460 w 118"/>
                <a:gd name="T41" fmla="*/ 94983 h 118"/>
                <a:gd name="T42" fmla="*/ 136953 w 118"/>
                <a:gd name="T43" fmla="*/ 88357 h 118"/>
                <a:gd name="T44" fmla="*/ 121490 w 118"/>
                <a:gd name="T45" fmla="*/ 99401 h 118"/>
                <a:gd name="T46" fmla="*/ 143579 w 118"/>
                <a:gd name="T47" fmla="*/ 114864 h 118"/>
                <a:gd name="T48" fmla="*/ 174504 w 118"/>
                <a:gd name="T49" fmla="*/ 152415 h 118"/>
                <a:gd name="T50" fmla="*/ 141371 w 118"/>
                <a:gd name="T51" fmla="*/ 185549 h 118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118"/>
                <a:gd name="T79" fmla="*/ 0 h 118"/>
                <a:gd name="T80" fmla="*/ 118 w 118"/>
                <a:gd name="T81" fmla="*/ 118 h 118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118" h="118">
                  <a:moveTo>
                    <a:pt x="24" y="19"/>
                  </a:moveTo>
                  <a:cubicBezTo>
                    <a:pt x="2" y="39"/>
                    <a:pt x="0" y="72"/>
                    <a:pt x="19" y="94"/>
                  </a:cubicBezTo>
                  <a:cubicBezTo>
                    <a:pt x="38" y="116"/>
                    <a:pt x="72" y="118"/>
                    <a:pt x="94" y="99"/>
                  </a:cubicBezTo>
                  <a:cubicBezTo>
                    <a:pt x="115" y="79"/>
                    <a:pt x="118" y="46"/>
                    <a:pt x="99" y="24"/>
                  </a:cubicBezTo>
                  <a:cubicBezTo>
                    <a:pt x="79" y="2"/>
                    <a:pt x="46" y="0"/>
                    <a:pt x="24" y="19"/>
                  </a:cubicBezTo>
                  <a:close/>
                  <a:moveTo>
                    <a:pt x="64" y="84"/>
                  </a:moveTo>
                  <a:cubicBezTo>
                    <a:pt x="64" y="93"/>
                    <a:pt x="64" y="93"/>
                    <a:pt x="64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0" y="85"/>
                    <a:pt x="44" y="83"/>
                    <a:pt x="41" y="8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7" y="73"/>
                    <a:pt x="52" y="75"/>
                    <a:pt x="58" y="75"/>
                  </a:cubicBezTo>
                  <a:cubicBezTo>
                    <a:pt x="63" y="75"/>
                    <a:pt x="66" y="73"/>
                    <a:pt x="66" y="70"/>
                  </a:cubicBezTo>
                  <a:cubicBezTo>
                    <a:pt x="66" y="66"/>
                    <a:pt x="63" y="64"/>
                    <a:pt x="57" y="62"/>
                  </a:cubicBezTo>
                  <a:cubicBezTo>
                    <a:pt x="48" y="59"/>
                    <a:pt x="41" y="55"/>
                    <a:pt x="41" y="46"/>
                  </a:cubicBezTo>
                  <a:cubicBezTo>
                    <a:pt x="41" y="39"/>
                    <a:pt x="47" y="33"/>
                    <a:pt x="56" y="31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70" y="30"/>
                    <a:pt x="74" y="32"/>
                    <a:pt x="77" y="3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2" y="42"/>
                    <a:pt x="68" y="40"/>
                    <a:pt x="62" y="40"/>
                  </a:cubicBezTo>
                  <a:cubicBezTo>
                    <a:pt x="56" y="40"/>
                    <a:pt x="55" y="42"/>
                    <a:pt x="55" y="45"/>
                  </a:cubicBezTo>
                  <a:cubicBezTo>
                    <a:pt x="55" y="48"/>
                    <a:pt x="58" y="50"/>
                    <a:pt x="65" y="52"/>
                  </a:cubicBezTo>
                  <a:cubicBezTo>
                    <a:pt x="75" y="56"/>
                    <a:pt x="79" y="61"/>
                    <a:pt x="79" y="69"/>
                  </a:cubicBezTo>
                  <a:cubicBezTo>
                    <a:pt x="79" y="76"/>
                    <a:pt x="74" y="83"/>
                    <a:pt x="64" y="84"/>
                  </a:cubicBez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50"/>
            </a:p>
          </p:txBody>
        </p:sp>
        <p:sp>
          <p:nvSpPr>
            <p:cNvPr id="3094" name="Freeform 157"/>
            <p:cNvSpPr>
              <a:spLocks noEditPoints="1" noChangeArrowheads="1"/>
            </p:cNvSpPr>
            <p:nvPr/>
          </p:nvSpPr>
          <p:spPr bwMode="auto">
            <a:xfrm>
              <a:off x="0" y="0"/>
              <a:ext cx="338194" cy="501686"/>
            </a:xfrm>
            <a:custGeom>
              <a:avLst/>
              <a:gdLst>
                <a:gd name="T0" fmla="*/ 305038 w 153"/>
                <a:gd name="T1" fmla="*/ 391182 h 227"/>
                <a:gd name="T2" fmla="*/ 35367 w 153"/>
                <a:gd name="T3" fmla="*/ 391182 h 227"/>
                <a:gd name="T4" fmla="*/ 35367 w 153"/>
                <a:gd name="T5" fmla="*/ 35361 h 227"/>
                <a:gd name="T6" fmla="*/ 305038 w 153"/>
                <a:gd name="T7" fmla="*/ 35361 h 227"/>
                <a:gd name="T8" fmla="*/ 305038 w 153"/>
                <a:gd name="T9" fmla="*/ 227637 h 227"/>
                <a:gd name="T10" fmla="*/ 307248 w 153"/>
                <a:gd name="T11" fmla="*/ 225427 h 227"/>
                <a:gd name="T12" fmla="*/ 338194 w 153"/>
                <a:gd name="T13" fmla="*/ 207747 h 227"/>
                <a:gd name="T14" fmla="*/ 338194 w 153"/>
                <a:gd name="T15" fmla="*/ 28731 h 227"/>
                <a:gd name="T16" fmla="*/ 311669 w 153"/>
                <a:gd name="T17" fmla="*/ 0 h 227"/>
                <a:gd name="T18" fmla="*/ 26525 w 153"/>
                <a:gd name="T19" fmla="*/ 0 h 227"/>
                <a:gd name="T20" fmla="*/ 0 w 153"/>
                <a:gd name="T21" fmla="*/ 28731 h 227"/>
                <a:gd name="T22" fmla="*/ 0 w 153"/>
                <a:gd name="T23" fmla="*/ 475165 h 227"/>
                <a:gd name="T24" fmla="*/ 26525 w 153"/>
                <a:gd name="T25" fmla="*/ 501686 h 227"/>
                <a:gd name="T26" fmla="*/ 311669 w 153"/>
                <a:gd name="T27" fmla="*/ 501686 h 227"/>
                <a:gd name="T28" fmla="*/ 338194 w 153"/>
                <a:gd name="T29" fmla="*/ 475165 h 227"/>
                <a:gd name="T30" fmla="*/ 338194 w 153"/>
                <a:gd name="T31" fmla="*/ 388972 h 227"/>
                <a:gd name="T32" fmla="*/ 305038 w 153"/>
                <a:gd name="T33" fmla="*/ 366872 h 227"/>
                <a:gd name="T34" fmla="*/ 305038 w 153"/>
                <a:gd name="T35" fmla="*/ 391182 h 227"/>
                <a:gd name="T36" fmla="*/ 165781 w 153"/>
                <a:gd name="T37" fmla="*/ 488426 h 227"/>
                <a:gd name="T38" fmla="*/ 123783 w 153"/>
                <a:gd name="T39" fmla="*/ 444224 h 227"/>
                <a:gd name="T40" fmla="*/ 165781 w 153"/>
                <a:gd name="T41" fmla="*/ 402233 h 227"/>
                <a:gd name="T42" fmla="*/ 209990 w 153"/>
                <a:gd name="T43" fmla="*/ 444224 h 227"/>
                <a:gd name="T44" fmla="*/ 165781 w 153"/>
                <a:gd name="T45" fmla="*/ 488426 h 227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153"/>
                <a:gd name="T70" fmla="*/ 0 h 227"/>
                <a:gd name="T71" fmla="*/ 153 w 153"/>
                <a:gd name="T72" fmla="*/ 227 h 227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153" h="227">
                  <a:moveTo>
                    <a:pt x="138" y="177"/>
                  </a:moveTo>
                  <a:cubicBezTo>
                    <a:pt x="16" y="177"/>
                    <a:pt x="16" y="177"/>
                    <a:pt x="16" y="17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8" y="16"/>
                    <a:pt x="138" y="16"/>
                    <a:pt x="138" y="16"/>
                  </a:cubicBezTo>
                  <a:cubicBezTo>
                    <a:pt x="138" y="103"/>
                    <a:pt x="138" y="103"/>
                    <a:pt x="138" y="103"/>
                  </a:cubicBezTo>
                  <a:cubicBezTo>
                    <a:pt x="138" y="103"/>
                    <a:pt x="139" y="102"/>
                    <a:pt x="139" y="102"/>
                  </a:cubicBezTo>
                  <a:cubicBezTo>
                    <a:pt x="144" y="98"/>
                    <a:pt x="148" y="95"/>
                    <a:pt x="153" y="94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53" y="6"/>
                    <a:pt x="148" y="0"/>
                    <a:pt x="141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222"/>
                    <a:pt x="6" y="227"/>
                    <a:pt x="12" y="227"/>
                  </a:cubicBezTo>
                  <a:cubicBezTo>
                    <a:pt x="141" y="227"/>
                    <a:pt x="141" y="227"/>
                    <a:pt x="141" y="227"/>
                  </a:cubicBezTo>
                  <a:cubicBezTo>
                    <a:pt x="148" y="227"/>
                    <a:pt x="153" y="222"/>
                    <a:pt x="153" y="215"/>
                  </a:cubicBezTo>
                  <a:cubicBezTo>
                    <a:pt x="153" y="176"/>
                    <a:pt x="153" y="176"/>
                    <a:pt x="153" y="176"/>
                  </a:cubicBezTo>
                  <a:cubicBezTo>
                    <a:pt x="148" y="174"/>
                    <a:pt x="142" y="170"/>
                    <a:pt x="138" y="166"/>
                  </a:cubicBezTo>
                  <a:lnTo>
                    <a:pt x="138" y="177"/>
                  </a:lnTo>
                  <a:close/>
                  <a:moveTo>
                    <a:pt x="75" y="221"/>
                  </a:moveTo>
                  <a:cubicBezTo>
                    <a:pt x="65" y="221"/>
                    <a:pt x="56" y="212"/>
                    <a:pt x="56" y="201"/>
                  </a:cubicBezTo>
                  <a:cubicBezTo>
                    <a:pt x="56" y="191"/>
                    <a:pt x="65" y="182"/>
                    <a:pt x="75" y="182"/>
                  </a:cubicBezTo>
                  <a:cubicBezTo>
                    <a:pt x="86" y="182"/>
                    <a:pt x="95" y="191"/>
                    <a:pt x="95" y="201"/>
                  </a:cubicBezTo>
                  <a:cubicBezTo>
                    <a:pt x="95" y="212"/>
                    <a:pt x="86" y="221"/>
                    <a:pt x="75" y="221"/>
                  </a:cubicBez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50" dirty="0"/>
            </a:p>
          </p:txBody>
        </p:sp>
        <p:sp>
          <p:nvSpPr>
            <p:cNvPr id="3095" name="Freeform 158"/>
            <p:cNvSpPr>
              <a:spLocks noEditPoints="1" noChangeArrowheads="1"/>
            </p:cNvSpPr>
            <p:nvPr/>
          </p:nvSpPr>
          <p:spPr bwMode="auto">
            <a:xfrm>
              <a:off x="275600" y="202729"/>
              <a:ext cx="190584" cy="190584"/>
            </a:xfrm>
            <a:custGeom>
              <a:avLst/>
              <a:gdLst>
                <a:gd name="T0" fmla="*/ 159559 w 86"/>
                <a:gd name="T1" fmla="*/ 37674 h 86"/>
                <a:gd name="T2" fmla="*/ 39890 w 86"/>
                <a:gd name="T3" fmla="*/ 31025 h 86"/>
                <a:gd name="T4" fmla="*/ 31025 w 86"/>
                <a:gd name="T5" fmla="*/ 150694 h 86"/>
                <a:gd name="T6" fmla="*/ 152910 w 86"/>
                <a:gd name="T7" fmla="*/ 159559 h 86"/>
                <a:gd name="T8" fmla="*/ 159559 w 86"/>
                <a:gd name="T9" fmla="*/ 37674 h 86"/>
                <a:gd name="T10" fmla="*/ 101940 w 86"/>
                <a:gd name="T11" fmla="*/ 139614 h 86"/>
                <a:gd name="T12" fmla="*/ 101940 w 86"/>
                <a:gd name="T13" fmla="*/ 155127 h 86"/>
                <a:gd name="T14" fmla="*/ 88644 w 86"/>
                <a:gd name="T15" fmla="*/ 155127 h 86"/>
                <a:gd name="T16" fmla="*/ 88644 w 86"/>
                <a:gd name="T17" fmla="*/ 141830 h 86"/>
                <a:gd name="T18" fmla="*/ 62051 w 86"/>
                <a:gd name="T19" fmla="*/ 135182 h 86"/>
                <a:gd name="T20" fmla="*/ 66483 w 86"/>
                <a:gd name="T21" fmla="*/ 117453 h 86"/>
                <a:gd name="T22" fmla="*/ 90860 w 86"/>
                <a:gd name="T23" fmla="*/ 124101 h 86"/>
                <a:gd name="T24" fmla="*/ 106372 w 86"/>
                <a:gd name="T25" fmla="*/ 115237 h 86"/>
                <a:gd name="T26" fmla="*/ 90860 w 86"/>
                <a:gd name="T27" fmla="*/ 101940 h 86"/>
                <a:gd name="T28" fmla="*/ 64267 w 86"/>
                <a:gd name="T29" fmla="*/ 75347 h 86"/>
                <a:gd name="T30" fmla="*/ 88644 w 86"/>
                <a:gd name="T31" fmla="*/ 48754 h 86"/>
                <a:gd name="T32" fmla="*/ 88644 w 86"/>
                <a:gd name="T33" fmla="*/ 33241 h 86"/>
                <a:gd name="T34" fmla="*/ 104156 w 86"/>
                <a:gd name="T35" fmla="*/ 33241 h 86"/>
                <a:gd name="T36" fmla="*/ 104156 w 86"/>
                <a:gd name="T37" fmla="*/ 46538 h 86"/>
                <a:gd name="T38" fmla="*/ 124101 w 86"/>
                <a:gd name="T39" fmla="*/ 50970 h 86"/>
                <a:gd name="T40" fmla="*/ 119669 w 86"/>
                <a:gd name="T41" fmla="*/ 68699 h 86"/>
                <a:gd name="T42" fmla="*/ 99724 w 86"/>
                <a:gd name="T43" fmla="*/ 64267 h 86"/>
                <a:gd name="T44" fmla="*/ 86428 w 86"/>
                <a:gd name="T45" fmla="*/ 70915 h 86"/>
                <a:gd name="T46" fmla="*/ 104156 w 86"/>
                <a:gd name="T47" fmla="*/ 84212 h 86"/>
                <a:gd name="T48" fmla="*/ 128533 w 86"/>
                <a:gd name="T49" fmla="*/ 113021 h 86"/>
                <a:gd name="T50" fmla="*/ 101940 w 86"/>
                <a:gd name="T51" fmla="*/ 139614 h 8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86"/>
                <a:gd name="T79" fmla="*/ 0 h 86"/>
                <a:gd name="T80" fmla="*/ 86 w 86"/>
                <a:gd name="T81" fmla="*/ 86 h 8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86" h="86">
                  <a:moveTo>
                    <a:pt x="72" y="17"/>
                  </a:moveTo>
                  <a:cubicBezTo>
                    <a:pt x="58" y="1"/>
                    <a:pt x="34" y="0"/>
                    <a:pt x="18" y="14"/>
                  </a:cubicBezTo>
                  <a:cubicBezTo>
                    <a:pt x="2" y="28"/>
                    <a:pt x="0" y="52"/>
                    <a:pt x="14" y="68"/>
                  </a:cubicBezTo>
                  <a:cubicBezTo>
                    <a:pt x="28" y="84"/>
                    <a:pt x="53" y="86"/>
                    <a:pt x="69" y="72"/>
                  </a:cubicBezTo>
                  <a:cubicBezTo>
                    <a:pt x="85" y="58"/>
                    <a:pt x="86" y="33"/>
                    <a:pt x="72" y="17"/>
                  </a:cubicBezTo>
                  <a:close/>
                  <a:moveTo>
                    <a:pt x="46" y="63"/>
                  </a:moveTo>
                  <a:cubicBezTo>
                    <a:pt x="46" y="70"/>
                    <a:pt x="46" y="70"/>
                    <a:pt x="46" y="70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5" y="64"/>
                    <a:pt x="31" y="62"/>
                    <a:pt x="28" y="61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3" y="55"/>
                    <a:pt x="37" y="56"/>
                    <a:pt x="41" y="56"/>
                  </a:cubicBezTo>
                  <a:cubicBezTo>
                    <a:pt x="45" y="56"/>
                    <a:pt x="48" y="54"/>
                    <a:pt x="48" y="52"/>
                  </a:cubicBezTo>
                  <a:cubicBezTo>
                    <a:pt x="48" y="49"/>
                    <a:pt x="46" y="48"/>
                    <a:pt x="41" y="46"/>
                  </a:cubicBezTo>
                  <a:cubicBezTo>
                    <a:pt x="34" y="44"/>
                    <a:pt x="29" y="40"/>
                    <a:pt x="29" y="34"/>
                  </a:cubicBezTo>
                  <a:cubicBezTo>
                    <a:pt x="29" y="28"/>
                    <a:pt x="33" y="23"/>
                    <a:pt x="40" y="22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51" y="21"/>
                    <a:pt x="54" y="22"/>
                    <a:pt x="56" y="23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3" y="30"/>
                    <a:pt x="50" y="29"/>
                    <a:pt x="45" y="29"/>
                  </a:cubicBezTo>
                  <a:cubicBezTo>
                    <a:pt x="40" y="29"/>
                    <a:pt x="39" y="31"/>
                    <a:pt x="39" y="32"/>
                  </a:cubicBezTo>
                  <a:cubicBezTo>
                    <a:pt x="39" y="35"/>
                    <a:pt x="41" y="36"/>
                    <a:pt x="47" y="38"/>
                  </a:cubicBezTo>
                  <a:cubicBezTo>
                    <a:pt x="55" y="41"/>
                    <a:pt x="58" y="45"/>
                    <a:pt x="58" y="51"/>
                  </a:cubicBezTo>
                  <a:cubicBezTo>
                    <a:pt x="58" y="57"/>
                    <a:pt x="54" y="62"/>
                    <a:pt x="46" y="63"/>
                  </a:cubicBez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50"/>
            </a:p>
          </p:txBody>
        </p:sp>
      </p:grpSp>
      <p:sp>
        <p:nvSpPr>
          <p:cNvPr id="3086" name="任意多边形 46"/>
          <p:cNvSpPr>
            <a:spLocks noChangeArrowheads="1"/>
          </p:cNvSpPr>
          <p:nvPr/>
        </p:nvSpPr>
        <p:spPr bwMode="auto">
          <a:xfrm>
            <a:off x="-54563" y="501688"/>
            <a:ext cx="1669546" cy="4171483"/>
          </a:xfrm>
          <a:custGeom>
            <a:avLst/>
            <a:gdLst>
              <a:gd name="T0" fmla="*/ 0 w 2227188"/>
              <a:gd name="T1" fmla="*/ 0 h 5561218"/>
              <a:gd name="T2" fmla="*/ 223662 w 2227188"/>
              <a:gd name="T3" fmla="*/ 57547 h 5561218"/>
              <a:gd name="T4" fmla="*/ 2225675 w 2227188"/>
              <a:gd name="T5" fmla="*/ 2780506 h 5561218"/>
              <a:gd name="T6" fmla="*/ 223662 w 2227188"/>
              <a:gd name="T7" fmla="*/ 5503466 h 5561218"/>
              <a:gd name="T8" fmla="*/ 0 w 2227188"/>
              <a:gd name="T9" fmla="*/ 5561012 h 556121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227188"/>
              <a:gd name="T16" fmla="*/ 0 h 5561218"/>
              <a:gd name="T17" fmla="*/ 2227188 w 2227188"/>
              <a:gd name="T18" fmla="*/ 5561218 h 556121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227188" h="5561218">
                <a:moveTo>
                  <a:pt x="0" y="0"/>
                </a:moveTo>
                <a:lnTo>
                  <a:pt x="223814" y="57549"/>
                </a:lnTo>
                <a:cubicBezTo>
                  <a:pt x="1384468" y="418549"/>
                  <a:pt x="2227188" y="1501165"/>
                  <a:pt x="2227188" y="2780609"/>
                </a:cubicBezTo>
                <a:cubicBezTo>
                  <a:pt x="2227188" y="4060053"/>
                  <a:pt x="1384468" y="5142669"/>
                  <a:pt x="223814" y="5503670"/>
                </a:cubicBezTo>
                <a:lnTo>
                  <a:pt x="0" y="5561218"/>
                </a:lnTo>
                <a:lnTo>
                  <a:pt x="0" y="0"/>
                </a:lnTo>
                <a:close/>
              </a:path>
            </a:pathLst>
          </a:custGeom>
          <a:solidFill>
            <a:srgbClr val="D0EA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 sz="1050"/>
          </a:p>
        </p:txBody>
      </p:sp>
      <p:sp>
        <p:nvSpPr>
          <p:cNvPr id="3088" name="直接连接符 48"/>
          <p:cNvSpPr>
            <a:spLocks noChangeShapeType="1"/>
          </p:cNvSpPr>
          <p:nvPr/>
        </p:nvSpPr>
        <p:spPr bwMode="auto">
          <a:xfrm>
            <a:off x="7372440" y="1265011"/>
            <a:ext cx="1507593" cy="0"/>
          </a:xfrm>
          <a:prstGeom prst="line">
            <a:avLst/>
          </a:prstGeom>
          <a:noFill/>
          <a:ln w="6350">
            <a:solidFill>
              <a:srgbClr val="262626">
                <a:alpha val="50195"/>
              </a:srgb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1050"/>
          </a:p>
        </p:txBody>
      </p:sp>
      <p:sp>
        <p:nvSpPr>
          <p:cNvPr id="3089" name="直接连接符 49"/>
          <p:cNvSpPr>
            <a:spLocks noChangeShapeType="1"/>
          </p:cNvSpPr>
          <p:nvPr/>
        </p:nvSpPr>
        <p:spPr bwMode="auto">
          <a:xfrm>
            <a:off x="7372440" y="3858642"/>
            <a:ext cx="1507593" cy="0"/>
          </a:xfrm>
          <a:prstGeom prst="line">
            <a:avLst/>
          </a:prstGeom>
          <a:noFill/>
          <a:ln w="6350">
            <a:solidFill>
              <a:srgbClr val="262626">
                <a:alpha val="50195"/>
              </a:srgb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1050"/>
          </a:p>
        </p:txBody>
      </p:sp>
      <p:sp>
        <p:nvSpPr>
          <p:cNvPr id="3090" name="直接连接符 50"/>
          <p:cNvSpPr>
            <a:spLocks noChangeShapeType="1"/>
          </p:cNvSpPr>
          <p:nvPr/>
        </p:nvSpPr>
        <p:spPr bwMode="auto">
          <a:xfrm>
            <a:off x="6911588" y="2574926"/>
            <a:ext cx="1889850" cy="1191"/>
          </a:xfrm>
          <a:prstGeom prst="line">
            <a:avLst/>
          </a:prstGeom>
          <a:noFill/>
          <a:ln w="6350">
            <a:solidFill>
              <a:srgbClr val="262626">
                <a:alpha val="50195"/>
              </a:srgb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1050"/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7C183E13-1A03-42B3-A413-A585040F34D0}"/>
              </a:ext>
            </a:extLst>
          </p:cNvPr>
          <p:cNvGrpSpPr/>
          <p:nvPr/>
        </p:nvGrpSpPr>
        <p:grpSpPr>
          <a:xfrm>
            <a:off x="2390093" y="729708"/>
            <a:ext cx="3305033" cy="646331"/>
            <a:chOff x="2865539" y="984443"/>
            <a:chExt cx="3305033" cy="646331"/>
          </a:xfrm>
        </p:grpSpPr>
        <p:sp>
          <p:nvSpPr>
            <p:cNvPr id="34" name="Rectangle 26">
              <a:extLst>
                <a:ext uri="{FF2B5EF4-FFF2-40B4-BE49-F238E27FC236}">
                  <a16:creationId xmlns:a16="http://schemas.microsoft.com/office/drawing/2014/main" id="{642D9032-6A11-409D-935C-9E6FFDF6CE26}"/>
                </a:ext>
              </a:extLst>
            </p:cNvPr>
            <p:cNvSpPr/>
            <p:nvPr/>
          </p:nvSpPr>
          <p:spPr>
            <a:xfrm>
              <a:off x="3670391" y="1012211"/>
              <a:ext cx="2500181" cy="561702"/>
            </a:xfrm>
            <a:prstGeom prst="rect">
              <a:avLst/>
            </a:prstGeom>
          </p:spPr>
          <p:txBody>
            <a:bodyPr wrap="square" lIns="68589" tIns="34295" rIns="68589" bIns="34295">
              <a:spAutoFit/>
            </a:bodyPr>
            <a:lstStyle/>
            <a:p>
              <a:r>
                <a:rPr lang="zh-TW" altLang="en-US" sz="3200" b="1" dirty="0">
                  <a:solidFill>
                    <a:schemeClr val="bg1"/>
                  </a:solidFill>
                  <a:latin typeface="STSong" panose="02010600040101010101" pitchFamily="2" charset="-122"/>
                  <a:ea typeface="STSong" panose="02010600040101010101" pitchFamily="2" charset="-122"/>
                </a:rPr>
                <a:t>功能需求</a:t>
              </a:r>
              <a:endParaRPr lang="en-GB" sz="3200" b="1" dirty="0">
                <a:solidFill>
                  <a:schemeClr val="bg1"/>
                </a:solidFill>
                <a:latin typeface="STSong" panose="02010600040101010101" pitchFamily="2" charset="-122"/>
                <a:ea typeface="STSong" panose="02010600040101010101" pitchFamily="2" charset="-122"/>
              </a:endParaRPr>
            </a:p>
          </p:txBody>
        </p:sp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403C1014-450B-42F1-99A9-8A5405773DBD}"/>
                </a:ext>
              </a:extLst>
            </p:cNvPr>
            <p:cNvSpPr/>
            <p:nvPr/>
          </p:nvSpPr>
          <p:spPr>
            <a:xfrm>
              <a:off x="2865539" y="984443"/>
              <a:ext cx="652743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TW" sz="3600" b="1" dirty="0">
                  <a:solidFill>
                    <a:schemeClr val="bg1"/>
                  </a:solidFill>
                </a:rPr>
                <a:t>01</a:t>
              </a:r>
              <a:endParaRPr lang="en-GB" altLang="zh-TW" sz="36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" name="文字方塊 2">
            <a:extLst>
              <a:ext uri="{FF2B5EF4-FFF2-40B4-BE49-F238E27FC236}">
                <a16:creationId xmlns:a16="http://schemas.microsoft.com/office/drawing/2014/main" id="{0B1C654F-12F1-4E93-98D1-DD6B0936EA6D}"/>
              </a:ext>
            </a:extLst>
          </p:cNvPr>
          <p:cNvSpPr txBox="1"/>
          <p:nvPr/>
        </p:nvSpPr>
        <p:spPr>
          <a:xfrm>
            <a:off x="-44311" y="1376039"/>
            <a:ext cx="954107" cy="258340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3600" b="1" dirty="0">
                <a:solidFill>
                  <a:srgbClr val="262626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OUTLINE</a:t>
            </a:r>
            <a:endParaRPr lang="zh-CN" altLang="en-US" sz="3600" b="1" dirty="0">
              <a:solidFill>
                <a:srgbClr val="262626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endParaRPr lang="zh-TW" altLang="en-US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891F6DE3-BD1D-48E0-A563-7FB756BC55CB}"/>
              </a:ext>
            </a:extLst>
          </p:cNvPr>
          <p:cNvSpPr/>
          <p:nvPr/>
        </p:nvSpPr>
        <p:spPr>
          <a:xfrm>
            <a:off x="2398511" y="1457320"/>
            <a:ext cx="65274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3600" b="1" dirty="0">
                <a:solidFill>
                  <a:schemeClr val="bg1"/>
                </a:solidFill>
              </a:rPr>
              <a:t>02</a:t>
            </a:r>
            <a:endParaRPr lang="en-GB" altLang="zh-TW" sz="3600" b="1" dirty="0">
              <a:solidFill>
                <a:schemeClr val="bg1"/>
              </a:solidFill>
            </a:endParaRPr>
          </a:p>
        </p:txBody>
      </p:sp>
      <p:sp>
        <p:nvSpPr>
          <p:cNvPr id="41" name="Rectangle 26">
            <a:extLst>
              <a:ext uri="{FF2B5EF4-FFF2-40B4-BE49-F238E27FC236}">
                <a16:creationId xmlns:a16="http://schemas.microsoft.com/office/drawing/2014/main" id="{D6BFB3BB-6782-42E6-B738-965896829CF4}"/>
              </a:ext>
            </a:extLst>
          </p:cNvPr>
          <p:cNvSpPr/>
          <p:nvPr/>
        </p:nvSpPr>
        <p:spPr>
          <a:xfrm>
            <a:off x="3221776" y="2226585"/>
            <a:ext cx="3039709" cy="561702"/>
          </a:xfrm>
          <a:prstGeom prst="rect">
            <a:avLst/>
          </a:prstGeom>
        </p:spPr>
        <p:txBody>
          <a:bodyPr wrap="square" lIns="68589" tIns="34295" rIns="68589" bIns="34295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STSong" panose="02010600040101010101" pitchFamily="2" charset="-122"/>
                <a:ea typeface="STSong" panose="02010600040101010101" pitchFamily="2" charset="-122"/>
              </a:rPr>
              <a:t>Break down</a:t>
            </a:r>
            <a:endParaRPr lang="en-GB" sz="1800" b="1" dirty="0">
              <a:solidFill>
                <a:schemeClr val="bg1"/>
              </a:solidFill>
              <a:latin typeface="STSong" panose="02010600040101010101" pitchFamily="2" charset="-122"/>
              <a:ea typeface="STSong" panose="02010600040101010101" pitchFamily="2" charset="-122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2833DF46-E539-4819-ACAF-23B6341F4671}"/>
              </a:ext>
            </a:extLst>
          </p:cNvPr>
          <p:cNvSpPr/>
          <p:nvPr/>
        </p:nvSpPr>
        <p:spPr>
          <a:xfrm>
            <a:off x="2398511" y="2169625"/>
            <a:ext cx="65274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3600" b="1" dirty="0">
                <a:solidFill>
                  <a:schemeClr val="bg1"/>
                </a:solidFill>
              </a:rPr>
              <a:t>03</a:t>
            </a:r>
            <a:endParaRPr lang="en-GB" altLang="zh-TW" sz="3600" b="1" dirty="0">
              <a:solidFill>
                <a:schemeClr val="bg1"/>
              </a:solidFill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16AA7B13-0C5A-435A-94D5-CD3024AE53C9}"/>
              </a:ext>
            </a:extLst>
          </p:cNvPr>
          <p:cNvSpPr/>
          <p:nvPr/>
        </p:nvSpPr>
        <p:spPr>
          <a:xfrm>
            <a:off x="2440158" y="2888108"/>
            <a:ext cx="65274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3600" b="1" dirty="0">
                <a:solidFill>
                  <a:schemeClr val="bg1"/>
                </a:solidFill>
              </a:rPr>
              <a:t>04</a:t>
            </a:r>
            <a:endParaRPr lang="en-GB" altLang="zh-TW" sz="3600" b="1" dirty="0">
              <a:solidFill>
                <a:schemeClr val="bg1"/>
              </a:solidFill>
            </a:endParaRPr>
          </a:p>
        </p:txBody>
      </p:sp>
      <p:sp>
        <p:nvSpPr>
          <p:cNvPr id="44" name="Rectangle 26">
            <a:extLst>
              <a:ext uri="{FF2B5EF4-FFF2-40B4-BE49-F238E27FC236}">
                <a16:creationId xmlns:a16="http://schemas.microsoft.com/office/drawing/2014/main" id="{599588E9-384A-42C7-9C35-1F8154332908}"/>
              </a:ext>
            </a:extLst>
          </p:cNvPr>
          <p:cNvSpPr/>
          <p:nvPr/>
        </p:nvSpPr>
        <p:spPr>
          <a:xfrm>
            <a:off x="3218009" y="1534006"/>
            <a:ext cx="2500181" cy="561702"/>
          </a:xfrm>
          <a:prstGeom prst="rect">
            <a:avLst/>
          </a:prstGeom>
        </p:spPr>
        <p:txBody>
          <a:bodyPr wrap="square" lIns="68589" tIns="34295" rIns="68589" bIns="34295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  <a:latin typeface="STSong" panose="02010600040101010101" pitchFamily="2" charset="-122"/>
                <a:ea typeface="STSong" panose="02010600040101010101" pitchFamily="2" charset="-122"/>
              </a:rPr>
              <a:t>輸入輸出</a:t>
            </a:r>
            <a:endParaRPr lang="en-GB" sz="3200" b="1" dirty="0">
              <a:solidFill>
                <a:schemeClr val="bg1"/>
              </a:solidFill>
              <a:latin typeface="STSong" panose="02010600040101010101" pitchFamily="2" charset="-122"/>
              <a:ea typeface="STSong" panose="02010600040101010101" pitchFamily="2" charset="-122"/>
            </a:endParaRPr>
          </a:p>
        </p:txBody>
      </p:sp>
      <p:sp>
        <p:nvSpPr>
          <p:cNvPr id="45" name="Rectangle 26">
            <a:extLst>
              <a:ext uri="{FF2B5EF4-FFF2-40B4-BE49-F238E27FC236}">
                <a16:creationId xmlns:a16="http://schemas.microsoft.com/office/drawing/2014/main" id="{82A84C00-4D03-45B0-A6DE-F3770823EDA5}"/>
              </a:ext>
            </a:extLst>
          </p:cNvPr>
          <p:cNvSpPr/>
          <p:nvPr/>
        </p:nvSpPr>
        <p:spPr>
          <a:xfrm>
            <a:off x="3212452" y="3577791"/>
            <a:ext cx="2845454" cy="561702"/>
          </a:xfrm>
          <a:prstGeom prst="rect">
            <a:avLst/>
          </a:prstGeom>
        </p:spPr>
        <p:txBody>
          <a:bodyPr wrap="square" lIns="68589" tIns="34295" rIns="68589" bIns="34295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  <a:latin typeface="STSong" panose="02010600040101010101" pitchFamily="2" charset="-122"/>
                <a:ea typeface="STSong" panose="02010600040101010101" pitchFamily="2" charset="-122"/>
              </a:rPr>
              <a:t>架構圖</a:t>
            </a:r>
            <a:endParaRPr lang="en-GB" sz="3200" b="1" dirty="0">
              <a:solidFill>
                <a:schemeClr val="bg1"/>
              </a:solidFill>
              <a:latin typeface="STSong" panose="02010600040101010101" pitchFamily="2" charset="-122"/>
              <a:ea typeface="STSong" panose="02010600040101010101" pitchFamily="2" charset="-122"/>
            </a:endParaRPr>
          </a:p>
        </p:txBody>
      </p:sp>
      <p:sp>
        <p:nvSpPr>
          <p:cNvPr id="39" name="Rectangle 26">
            <a:extLst>
              <a:ext uri="{FF2B5EF4-FFF2-40B4-BE49-F238E27FC236}">
                <a16:creationId xmlns:a16="http://schemas.microsoft.com/office/drawing/2014/main" id="{5958EB48-E7FE-4941-809A-E75CF12EC2C5}"/>
              </a:ext>
            </a:extLst>
          </p:cNvPr>
          <p:cNvSpPr/>
          <p:nvPr/>
        </p:nvSpPr>
        <p:spPr>
          <a:xfrm>
            <a:off x="3194945" y="2915221"/>
            <a:ext cx="3039709" cy="561702"/>
          </a:xfrm>
          <a:prstGeom prst="rect">
            <a:avLst/>
          </a:prstGeom>
        </p:spPr>
        <p:txBody>
          <a:bodyPr wrap="square" lIns="68589" tIns="34295" rIns="68589" bIns="34295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  <a:latin typeface="STSong" panose="02010600040101010101" pitchFamily="2" charset="-122"/>
                <a:ea typeface="STSong" panose="02010600040101010101" pitchFamily="2" charset="-122"/>
              </a:rPr>
              <a:t>流程圖</a:t>
            </a:r>
            <a:endParaRPr lang="en-GB" sz="1800" b="1" dirty="0">
              <a:solidFill>
                <a:schemeClr val="bg1"/>
              </a:solidFill>
              <a:latin typeface="STSong" panose="02010600040101010101" pitchFamily="2" charset="-122"/>
              <a:ea typeface="STSong" panose="02010600040101010101" pitchFamily="2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866264F6-3D72-4209-80FF-C22B624C01AD}"/>
              </a:ext>
            </a:extLst>
          </p:cNvPr>
          <p:cNvSpPr/>
          <p:nvPr/>
        </p:nvSpPr>
        <p:spPr>
          <a:xfrm>
            <a:off x="2448630" y="3577791"/>
            <a:ext cx="65274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3600" b="1" dirty="0">
                <a:solidFill>
                  <a:schemeClr val="bg1"/>
                </a:solidFill>
              </a:rPr>
              <a:t>05</a:t>
            </a:r>
            <a:endParaRPr lang="en-GB" altLang="zh-TW" sz="3600" b="1" dirty="0">
              <a:solidFill>
                <a:schemeClr val="bg1"/>
              </a:solidFill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5E1E6D4A-9E3A-41BD-BD4A-114545AC1A90}"/>
              </a:ext>
            </a:extLst>
          </p:cNvPr>
          <p:cNvSpPr/>
          <p:nvPr/>
        </p:nvSpPr>
        <p:spPr>
          <a:xfrm>
            <a:off x="2472512" y="4146546"/>
            <a:ext cx="65274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3600" b="1" dirty="0">
                <a:solidFill>
                  <a:schemeClr val="bg1"/>
                </a:solidFill>
              </a:rPr>
              <a:t>06</a:t>
            </a:r>
            <a:endParaRPr lang="en-GB" altLang="zh-TW" sz="3600" b="1" dirty="0">
              <a:solidFill>
                <a:schemeClr val="bg1"/>
              </a:solidFill>
            </a:endParaRPr>
          </a:p>
        </p:txBody>
      </p:sp>
      <p:sp>
        <p:nvSpPr>
          <p:cNvPr id="47" name="Rectangle 26">
            <a:extLst>
              <a:ext uri="{FF2B5EF4-FFF2-40B4-BE49-F238E27FC236}">
                <a16:creationId xmlns:a16="http://schemas.microsoft.com/office/drawing/2014/main" id="{F59C0728-2E9E-4745-A954-637AC8C2F9C2}"/>
              </a:ext>
            </a:extLst>
          </p:cNvPr>
          <p:cNvSpPr/>
          <p:nvPr/>
        </p:nvSpPr>
        <p:spPr>
          <a:xfrm>
            <a:off x="3221776" y="4171083"/>
            <a:ext cx="2845454" cy="561702"/>
          </a:xfrm>
          <a:prstGeom prst="rect">
            <a:avLst/>
          </a:prstGeom>
        </p:spPr>
        <p:txBody>
          <a:bodyPr wrap="square" lIns="68589" tIns="34295" rIns="68589" bIns="34295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  <a:latin typeface="STSong" panose="02010600040101010101" pitchFamily="2" charset="-122"/>
                <a:ea typeface="STSong" panose="02010600040101010101" pitchFamily="2" charset="-122"/>
              </a:rPr>
              <a:t>排程規劃</a:t>
            </a:r>
            <a:endParaRPr lang="en-GB" sz="3200" b="1" dirty="0">
              <a:solidFill>
                <a:schemeClr val="bg1"/>
              </a:solidFill>
              <a:latin typeface="STSong" panose="02010600040101010101" pitchFamily="2" charset="-122"/>
              <a:ea typeface="STSong" panose="02010600040101010101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网chenying0907出品 57">
            <a:extLst>
              <a:ext uri="{FF2B5EF4-FFF2-40B4-BE49-F238E27FC236}">
                <a16:creationId xmlns:a16="http://schemas.microsoft.com/office/drawing/2014/main" id="{FE770AA9-E5AA-4C83-801A-C862565FFB1B}"/>
              </a:ext>
            </a:extLst>
          </p:cNvPr>
          <p:cNvSpPr/>
          <p:nvPr/>
        </p:nvSpPr>
        <p:spPr>
          <a:xfrm>
            <a:off x="525534" y="453284"/>
            <a:ext cx="4149145" cy="523212"/>
          </a:xfrm>
          <a:prstGeom prst="rect">
            <a:avLst/>
          </a:prstGeom>
          <a:noFill/>
          <a:ln>
            <a:noFill/>
          </a:ln>
        </p:spPr>
        <p:txBody>
          <a:bodyPr wrap="square" lIns="91431" tIns="45716" rIns="91431" bIns="45716">
            <a:spAutoFit/>
          </a:bodyPr>
          <a:lstStyle/>
          <a:p>
            <a:pPr lvl="0" fontAlgn="auto">
              <a:spcBef>
                <a:spcPts val="0"/>
              </a:spcBef>
              <a:spcAft>
                <a:spcPts val="0"/>
              </a:spcAft>
            </a:pPr>
            <a:r>
              <a:rPr lang="zh-TW" altLang="en-US" sz="2800" kern="0" dirty="0">
                <a:solidFill>
                  <a:schemeClr val="bg2">
                    <a:lumMod val="50000"/>
                  </a:schemeClr>
                </a:solidFill>
                <a:latin typeface="方正正大黑简体" pitchFamily="2" charset="-122"/>
                <a:ea typeface="方正正大黑简体" pitchFamily="2" charset="-122"/>
                <a:cs typeface="Arial" panose="020B0604020202020204" pitchFamily="34" charset="0"/>
              </a:rPr>
              <a:t>功能需求</a:t>
            </a:r>
            <a:endParaRPr lang="zh-CN" altLang="en-US" sz="2800" kern="0" dirty="0">
              <a:solidFill>
                <a:schemeClr val="bg2">
                  <a:lumMod val="50000"/>
                </a:schemeClr>
              </a:solidFill>
              <a:latin typeface="方正正大黑简体" pitchFamily="2" charset="-122"/>
              <a:ea typeface="方正正大黑简体" pitchFamily="2" charset="-122"/>
              <a:cs typeface="Arial" panose="020B0604020202020204" pitchFamily="34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AEE5DDC-A3E7-4283-8D7E-65C3DD22C32D}"/>
              </a:ext>
            </a:extLst>
          </p:cNvPr>
          <p:cNvSpPr txBox="1"/>
          <p:nvPr/>
        </p:nvSpPr>
        <p:spPr>
          <a:xfrm>
            <a:off x="808338" y="1171290"/>
            <a:ext cx="80824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/>
              <a:t>目的</a:t>
            </a:r>
            <a:r>
              <a:rPr lang="en-US" altLang="zh-TW" sz="2400" dirty="0"/>
              <a:t>:</a:t>
            </a:r>
            <a:r>
              <a:rPr lang="zh-TW" altLang="en-US" sz="2400" dirty="0"/>
              <a:t> 成功辨識 </a:t>
            </a:r>
            <a:r>
              <a:rPr lang="zh-TW" altLang="en-US" sz="2400" dirty="0" smtClean="0"/>
              <a:t>是否為電動車車牌</a:t>
            </a:r>
            <a:endParaRPr lang="zh-TW" altLang="en-US" sz="2400" dirty="0"/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58739057-AC44-4A0A-881E-0AE8F7750E61}"/>
              </a:ext>
            </a:extLst>
          </p:cNvPr>
          <p:cNvGrpSpPr/>
          <p:nvPr/>
        </p:nvGrpSpPr>
        <p:grpSpPr>
          <a:xfrm>
            <a:off x="808338" y="2038764"/>
            <a:ext cx="3150920" cy="1693458"/>
            <a:chOff x="714071" y="2341711"/>
            <a:chExt cx="3150920" cy="1693458"/>
          </a:xfrm>
        </p:grpSpPr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40DB4182-E667-4358-B83C-D76242F28A3E}"/>
                </a:ext>
              </a:extLst>
            </p:cNvPr>
            <p:cNvSpPr txBox="1"/>
            <p:nvPr/>
          </p:nvSpPr>
          <p:spPr>
            <a:xfrm>
              <a:off x="714071" y="2341711"/>
              <a:ext cx="29623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/>
                <a:t>1.</a:t>
              </a:r>
              <a:r>
                <a:rPr lang="zh-TW" altLang="en-US" sz="2400" dirty="0"/>
                <a:t>辨識形狀</a:t>
              </a:r>
              <a:r>
                <a:rPr lang="en-US" altLang="zh-TW" sz="2400" dirty="0"/>
                <a:t>_</a:t>
              </a:r>
              <a:r>
                <a:rPr lang="zh-TW" altLang="en-US" sz="2400" dirty="0"/>
                <a:t>長方形</a:t>
              </a:r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B1D56696-185A-47C7-9E89-383EB772CBCB}"/>
                </a:ext>
              </a:extLst>
            </p:cNvPr>
            <p:cNvSpPr txBox="1"/>
            <p:nvPr/>
          </p:nvSpPr>
          <p:spPr>
            <a:xfrm>
              <a:off x="714071" y="2985402"/>
              <a:ext cx="31509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/>
                <a:t>2.</a:t>
              </a:r>
              <a:r>
                <a:rPr lang="zh-TW" altLang="en-US" sz="2400" dirty="0"/>
                <a:t>辨識顏色</a:t>
              </a:r>
              <a:r>
                <a:rPr lang="en-US" altLang="zh-TW" sz="2400" dirty="0"/>
                <a:t>_</a:t>
              </a:r>
              <a:r>
                <a:rPr lang="zh-TW" altLang="en-US" sz="2400" dirty="0"/>
                <a:t>白</a:t>
              </a:r>
              <a:r>
                <a:rPr lang="en-US" altLang="zh-TW" sz="2400" dirty="0"/>
                <a:t>/</a:t>
              </a:r>
              <a:r>
                <a:rPr lang="zh-TW" altLang="en-US" sz="2400" dirty="0"/>
                <a:t>綠色</a:t>
              </a: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277C1381-1F3D-474C-8C7F-A62E4419A770}"/>
                </a:ext>
              </a:extLst>
            </p:cNvPr>
            <p:cNvSpPr txBox="1"/>
            <p:nvPr/>
          </p:nvSpPr>
          <p:spPr>
            <a:xfrm>
              <a:off x="714071" y="3573504"/>
              <a:ext cx="31509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/>
                <a:t>3.</a:t>
              </a:r>
              <a:r>
                <a:rPr lang="zh-TW" altLang="en-US" sz="2400" dirty="0"/>
                <a:t>辨識字體</a:t>
              </a:r>
              <a:r>
                <a:rPr lang="en-US" altLang="zh-TW" sz="2400" dirty="0"/>
                <a:t>_</a:t>
              </a:r>
              <a:r>
                <a:rPr lang="zh-TW" altLang="en-US" sz="2400" dirty="0"/>
                <a:t>車牌內容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02734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標題 1">
            <a:extLst>
              <a:ext uri="{FF2B5EF4-FFF2-40B4-BE49-F238E27FC236}">
                <a16:creationId xmlns:a16="http://schemas.microsoft.com/office/drawing/2014/main" id="{5F71E284-82C3-434E-9628-8090E8491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38" y="79850"/>
            <a:ext cx="10058400" cy="1450757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輸入輸出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3724BF6-2AFA-407A-AEAB-686F0091D2F3}"/>
              </a:ext>
            </a:extLst>
          </p:cNvPr>
          <p:cNvSpPr/>
          <p:nvPr/>
        </p:nvSpPr>
        <p:spPr>
          <a:xfrm>
            <a:off x="5131838" y="3704212"/>
            <a:ext cx="3840273" cy="114284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95BE311A-47E7-4C2F-9658-D690F12EEC2A}"/>
              </a:ext>
            </a:extLst>
          </p:cNvPr>
          <p:cNvSpPr/>
          <p:nvPr/>
        </p:nvSpPr>
        <p:spPr>
          <a:xfrm>
            <a:off x="567153" y="3742374"/>
            <a:ext cx="3840273" cy="114284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FD1B6F13-188D-48AC-A860-288F9714BBDB}"/>
              </a:ext>
            </a:extLst>
          </p:cNvPr>
          <p:cNvSpPr/>
          <p:nvPr/>
        </p:nvSpPr>
        <p:spPr>
          <a:xfrm>
            <a:off x="475119" y="3861760"/>
            <a:ext cx="4656719" cy="92333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車牌分割模組：</a:t>
            </a:r>
          </a:p>
          <a:p>
            <a:pPr marL="1089025" lvl="4" indent="-51435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輸入：切割出車牌內容物。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089025" lvl="4" indent="-51435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輸出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knn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分類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結果。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A8B60027-6ABA-4C46-A675-E8865585FA2F}"/>
              </a:ext>
            </a:extLst>
          </p:cNvPr>
          <p:cNvGrpSpPr/>
          <p:nvPr/>
        </p:nvGrpSpPr>
        <p:grpSpPr>
          <a:xfrm>
            <a:off x="2914020" y="397605"/>
            <a:ext cx="3840273" cy="1252388"/>
            <a:chOff x="-70613" y="1342084"/>
            <a:chExt cx="3840273" cy="1252388"/>
          </a:xfrm>
        </p:grpSpPr>
        <p:sp>
          <p:nvSpPr>
            <p:cNvPr id="3" name="矩形: 圓角 2">
              <a:extLst>
                <a:ext uri="{FF2B5EF4-FFF2-40B4-BE49-F238E27FC236}">
                  <a16:creationId xmlns:a16="http://schemas.microsoft.com/office/drawing/2014/main" id="{D1DDD5D3-A283-42C6-B020-16C976995A17}"/>
                </a:ext>
              </a:extLst>
            </p:cNvPr>
            <p:cNvSpPr/>
            <p:nvPr/>
          </p:nvSpPr>
          <p:spPr>
            <a:xfrm>
              <a:off x="-70613" y="1342084"/>
              <a:ext cx="3840273" cy="1142841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A4F54CF6-DC83-49DB-87B0-212AD860DD7C}"/>
                </a:ext>
              </a:extLst>
            </p:cNvPr>
            <p:cNvSpPr/>
            <p:nvPr/>
          </p:nvSpPr>
          <p:spPr>
            <a:xfrm>
              <a:off x="32374" y="1455699"/>
              <a:ext cx="3640477" cy="11387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sz="1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色塊模組：</a:t>
              </a:r>
            </a:p>
            <a:p>
              <a:pPr marL="1089025" lvl="4" indent="-514350">
                <a:buFont typeface="Arial" panose="020B0604020202020204" pitchFamily="34" charset="0"/>
                <a:buChar char="•"/>
              </a:pPr>
              <a:r>
                <a:rPr lang="zh-TW" altLang="en-US" sz="1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輸入：車牌框架。</a:t>
              </a:r>
              <a:endPara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1089025" lvl="4" indent="-514350">
                <a:buFont typeface="Arial" panose="020B0604020202020204" pitchFamily="34" charset="0"/>
                <a:buChar char="•"/>
              </a:pPr>
              <a:r>
                <a:rPr lang="zh-TW" altLang="en-US" sz="1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輸出：白色</a:t>
              </a:r>
              <a:r>
                <a:rPr lang="en-US" altLang="zh-TW" sz="1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/</a:t>
              </a:r>
              <a:r>
                <a:rPr lang="zh-TW" altLang="en-US" sz="1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綠色。</a:t>
              </a:r>
              <a:endPara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1089025" lvl="4" indent="-514350">
                <a:buFont typeface="Arial" panose="020B0604020202020204" pitchFamily="34" charset="0"/>
                <a:buChar char="•"/>
              </a:pPr>
              <a:endPara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9B358F9A-CC00-44AE-B97C-2F2C8407B78B}"/>
              </a:ext>
            </a:extLst>
          </p:cNvPr>
          <p:cNvGrpSpPr/>
          <p:nvPr/>
        </p:nvGrpSpPr>
        <p:grpSpPr>
          <a:xfrm>
            <a:off x="4137409" y="2201261"/>
            <a:ext cx="1440000" cy="1440000"/>
            <a:chOff x="3532472" y="2256725"/>
            <a:chExt cx="1561200" cy="1689762"/>
          </a:xfrm>
        </p:grpSpPr>
        <p:sp>
          <p:nvSpPr>
            <p:cNvPr id="11" name="橢圓 10">
              <a:extLst>
                <a:ext uri="{FF2B5EF4-FFF2-40B4-BE49-F238E27FC236}">
                  <a16:creationId xmlns:a16="http://schemas.microsoft.com/office/drawing/2014/main" id="{14A74943-4FF3-44E1-B2D9-BF7252D347C1}"/>
                </a:ext>
              </a:extLst>
            </p:cNvPr>
            <p:cNvSpPr/>
            <p:nvPr/>
          </p:nvSpPr>
          <p:spPr>
            <a:xfrm>
              <a:off x="3532472" y="2256725"/>
              <a:ext cx="1561200" cy="1689762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DC297027-87B7-412E-B8F9-C3FB5D89A52D}"/>
                </a:ext>
              </a:extLst>
            </p:cNvPr>
            <p:cNvSpPr/>
            <p:nvPr/>
          </p:nvSpPr>
          <p:spPr>
            <a:xfrm>
              <a:off x="3756615" y="2674368"/>
              <a:ext cx="126978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sz="1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電動車</a:t>
              </a:r>
              <a:endPara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r>
                <a:rPr lang="zh-TW" altLang="en-US" sz="1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車牌辨識</a:t>
              </a:r>
              <a:endPara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id="{68C48880-0B59-47AF-8FCD-A70A6959FEA2}"/>
              </a:ext>
            </a:extLst>
          </p:cNvPr>
          <p:cNvSpPr/>
          <p:nvPr/>
        </p:nvSpPr>
        <p:spPr>
          <a:xfrm>
            <a:off x="5400638" y="3746442"/>
            <a:ext cx="4572000" cy="113877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車牌框架模組：</a:t>
            </a:r>
          </a:p>
          <a:p>
            <a:pPr marL="1089025" lvl="4" indent="-514350"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輸入：汽機車圖檔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089025" lvl="4" indent="-514350"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輸出：車牌框架顯示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箭號: 向下 18">
            <a:extLst>
              <a:ext uri="{FF2B5EF4-FFF2-40B4-BE49-F238E27FC236}">
                <a16:creationId xmlns:a16="http://schemas.microsoft.com/office/drawing/2014/main" id="{DB469D68-6BD0-4289-A544-346B383CFEC4}"/>
              </a:ext>
            </a:extLst>
          </p:cNvPr>
          <p:cNvSpPr/>
          <p:nvPr/>
        </p:nvSpPr>
        <p:spPr>
          <a:xfrm>
            <a:off x="4637826" y="1649994"/>
            <a:ext cx="392662" cy="532885"/>
          </a:xfrm>
          <a:prstGeom prst="downArrow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箭號: 向下 21">
            <a:extLst>
              <a:ext uri="{FF2B5EF4-FFF2-40B4-BE49-F238E27FC236}">
                <a16:creationId xmlns:a16="http://schemas.microsoft.com/office/drawing/2014/main" id="{DA599546-8F4A-4909-AFDA-7A05DB4B2D77}"/>
              </a:ext>
            </a:extLst>
          </p:cNvPr>
          <p:cNvSpPr/>
          <p:nvPr/>
        </p:nvSpPr>
        <p:spPr>
          <a:xfrm rot="13648331">
            <a:off x="3680041" y="3155516"/>
            <a:ext cx="392662" cy="532885"/>
          </a:xfrm>
          <a:prstGeom prst="downArrow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箭號: 向下 23">
            <a:extLst>
              <a:ext uri="{FF2B5EF4-FFF2-40B4-BE49-F238E27FC236}">
                <a16:creationId xmlns:a16="http://schemas.microsoft.com/office/drawing/2014/main" id="{C793297D-BE27-46B5-B0EC-BCF0077B97DB}"/>
              </a:ext>
            </a:extLst>
          </p:cNvPr>
          <p:cNvSpPr/>
          <p:nvPr/>
        </p:nvSpPr>
        <p:spPr>
          <a:xfrm rot="7591721">
            <a:off x="5652545" y="3132168"/>
            <a:ext cx="392662" cy="532885"/>
          </a:xfrm>
          <a:prstGeom prst="downArrow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4815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网chenying0907出品 57">
            <a:extLst>
              <a:ext uri="{FF2B5EF4-FFF2-40B4-BE49-F238E27FC236}">
                <a16:creationId xmlns:a16="http://schemas.microsoft.com/office/drawing/2014/main" id="{6E16B4E5-4D38-4BC4-878F-6FEEBCF762FF}"/>
              </a:ext>
            </a:extLst>
          </p:cNvPr>
          <p:cNvSpPr/>
          <p:nvPr/>
        </p:nvSpPr>
        <p:spPr>
          <a:xfrm>
            <a:off x="101659" y="168832"/>
            <a:ext cx="935289" cy="523212"/>
          </a:xfrm>
          <a:prstGeom prst="rect">
            <a:avLst/>
          </a:prstGeom>
          <a:noFill/>
          <a:ln>
            <a:noFill/>
          </a:ln>
        </p:spPr>
        <p:txBody>
          <a:bodyPr wrap="square" lIns="91431" tIns="45716" rIns="91431" bIns="45716">
            <a:spAutoFit/>
          </a:bodyPr>
          <a:lstStyle/>
          <a:p>
            <a:pPr lvl="0" fontAlgn="auto">
              <a:spcBef>
                <a:spcPts val="0"/>
              </a:spcBef>
              <a:spcAft>
                <a:spcPts val="0"/>
              </a:spcAft>
            </a:pPr>
            <a:r>
              <a:rPr lang="zh-TW" altLang="en-US" sz="2800" kern="0" dirty="0">
                <a:solidFill>
                  <a:schemeClr val="bg2">
                    <a:lumMod val="50000"/>
                  </a:schemeClr>
                </a:solidFill>
                <a:latin typeface="方正正大黑简体" pitchFamily="2" charset="-122"/>
                <a:ea typeface="方正正大黑简体" pitchFamily="2" charset="-122"/>
                <a:cs typeface="Arial" panose="020B0604020202020204" pitchFamily="34" charset="0"/>
              </a:rPr>
              <a:t>分析</a:t>
            </a:r>
            <a:endParaRPr lang="zh-CN" altLang="en-US" sz="2800" kern="0" dirty="0">
              <a:solidFill>
                <a:schemeClr val="bg2">
                  <a:lumMod val="50000"/>
                </a:schemeClr>
              </a:solidFill>
              <a:latin typeface="方正正大黑简体" pitchFamily="2" charset="-122"/>
              <a:ea typeface="方正正大黑简体" pitchFamily="2" charset="-122"/>
              <a:cs typeface="Arial" panose="020B0604020202020204" pitchFamily="34" charset="0"/>
            </a:endParaRPr>
          </a:p>
        </p:txBody>
      </p:sp>
      <p:grpSp>
        <p:nvGrpSpPr>
          <p:cNvPr id="48" name="群組 47">
            <a:extLst>
              <a:ext uri="{FF2B5EF4-FFF2-40B4-BE49-F238E27FC236}">
                <a16:creationId xmlns:a16="http://schemas.microsoft.com/office/drawing/2014/main" id="{798A4B09-9340-4DC8-984B-030521B3CE22}"/>
              </a:ext>
            </a:extLst>
          </p:cNvPr>
          <p:cNvGrpSpPr/>
          <p:nvPr/>
        </p:nvGrpSpPr>
        <p:grpSpPr>
          <a:xfrm>
            <a:off x="1036948" y="1915018"/>
            <a:ext cx="7318901" cy="2422907"/>
            <a:chOff x="102638" y="1262217"/>
            <a:chExt cx="8940312" cy="2791526"/>
          </a:xfrm>
        </p:grpSpPr>
        <p:grpSp>
          <p:nvGrpSpPr>
            <p:cNvPr id="49" name="群組 48">
              <a:extLst>
                <a:ext uri="{FF2B5EF4-FFF2-40B4-BE49-F238E27FC236}">
                  <a16:creationId xmlns:a16="http://schemas.microsoft.com/office/drawing/2014/main" id="{61F86F82-9168-479A-8F39-09694BA92203}"/>
                </a:ext>
              </a:extLst>
            </p:cNvPr>
            <p:cNvGrpSpPr/>
            <p:nvPr/>
          </p:nvGrpSpPr>
          <p:grpSpPr>
            <a:xfrm>
              <a:off x="102638" y="1262217"/>
              <a:ext cx="7791296" cy="2791526"/>
              <a:chOff x="289711" y="844402"/>
              <a:chExt cx="8233148" cy="3001159"/>
            </a:xfrm>
          </p:grpSpPr>
          <p:sp>
            <p:nvSpPr>
              <p:cNvPr id="52" name="矩形: 圓角 51">
                <a:extLst>
                  <a:ext uri="{FF2B5EF4-FFF2-40B4-BE49-F238E27FC236}">
                    <a16:creationId xmlns:a16="http://schemas.microsoft.com/office/drawing/2014/main" id="{25CE621E-29A9-40FB-95A9-F5104431F115}"/>
                  </a:ext>
                </a:extLst>
              </p:cNvPr>
              <p:cNvSpPr/>
              <p:nvPr/>
            </p:nvSpPr>
            <p:spPr>
              <a:xfrm>
                <a:off x="289711" y="844402"/>
                <a:ext cx="1628486" cy="663478"/>
              </a:xfrm>
              <a:prstGeom prst="round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600" dirty="0">
                    <a:solidFill>
                      <a:schemeClr val="tx1"/>
                    </a:solidFill>
                  </a:rPr>
                  <a:t>車牌框架</a:t>
                </a:r>
                <a:endParaRPr lang="en-US" altLang="zh-TW" sz="16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zh-TW" altLang="en-US" sz="1600" dirty="0">
                    <a:solidFill>
                      <a:schemeClr val="tx1"/>
                    </a:solidFill>
                  </a:rPr>
                  <a:t>定位</a:t>
                </a:r>
              </a:p>
            </p:txBody>
          </p:sp>
          <p:sp>
            <p:nvSpPr>
              <p:cNvPr id="53" name="矩形: 圓角 52">
                <a:extLst>
                  <a:ext uri="{FF2B5EF4-FFF2-40B4-BE49-F238E27FC236}">
                    <a16:creationId xmlns:a16="http://schemas.microsoft.com/office/drawing/2014/main" id="{0807E501-5B76-43B9-95FA-50E8E0DEA087}"/>
                  </a:ext>
                </a:extLst>
              </p:cNvPr>
              <p:cNvSpPr/>
              <p:nvPr/>
            </p:nvSpPr>
            <p:spPr>
              <a:xfrm>
                <a:off x="2491265" y="844402"/>
                <a:ext cx="1628486" cy="663478"/>
              </a:xfrm>
              <a:prstGeom prst="round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600" dirty="0">
                    <a:solidFill>
                      <a:schemeClr val="tx1"/>
                    </a:solidFill>
                  </a:rPr>
                  <a:t>分割車牌內容</a:t>
                </a:r>
              </a:p>
            </p:txBody>
          </p:sp>
          <p:sp>
            <p:nvSpPr>
              <p:cNvPr id="54" name="矩形: 圓角 53">
                <a:extLst>
                  <a:ext uri="{FF2B5EF4-FFF2-40B4-BE49-F238E27FC236}">
                    <a16:creationId xmlns:a16="http://schemas.microsoft.com/office/drawing/2014/main" id="{E56821D5-1F47-4495-99BA-FDC9B2B8AA0C}"/>
                  </a:ext>
                </a:extLst>
              </p:cNvPr>
              <p:cNvSpPr/>
              <p:nvPr/>
            </p:nvSpPr>
            <p:spPr>
              <a:xfrm>
                <a:off x="4692819" y="844402"/>
                <a:ext cx="1628486" cy="663478"/>
              </a:xfrm>
              <a:prstGeom prst="round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600" dirty="0">
                    <a:solidFill>
                      <a:schemeClr val="tx1"/>
                    </a:solidFill>
                  </a:rPr>
                  <a:t>車牌顏色</a:t>
                </a:r>
                <a:r>
                  <a:rPr lang="en-US" altLang="zh-TW" sz="1600" dirty="0">
                    <a:solidFill>
                      <a:schemeClr val="tx1"/>
                    </a:solidFill>
                  </a:rPr>
                  <a:t>(</a:t>
                </a:r>
                <a:r>
                  <a:rPr lang="zh-TW" altLang="en-US" sz="1600" dirty="0">
                    <a:solidFill>
                      <a:schemeClr val="tx1"/>
                    </a:solidFill>
                  </a:rPr>
                  <a:t>綠色</a:t>
                </a:r>
                <a:r>
                  <a:rPr lang="en-US" altLang="zh-TW" sz="1600" dirty="0">
                    <a:solidFill>
                      <a:schemeClr val="tx1"/>
                    </a:solidFill>
                  </a:rPr>
                  <a:t>)</a:t>
                </a:r>
                <a:endParaRPr lang="zh-TW" alt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" name="矩形: 圓角 54">
                <a:extLst>
                  <a:ext uri="{FF2B5EF4-FFF2-40B4-BE49-F238E27FC236}">
                    <a16:creationId xmlns:a16="http://schemas.microsoft.com/office/drawing/2014/main" id="{28B34FF9-A1D0-4B72-9A41-5496AF0C2759}"/>
                  </a:ext>
                </a:extLst>
              </p:cNvPr>
              <p:cNvSpPr/>
              <p:nvPr/>
            </p:nvSpPr>
            <p:spPr>
              <a:xfrm>
                <a:off x="6894373" y="844402"/>
                <a:ext cx="1628486" cy="663478"/>
              </a:xfrm>
              <a:prstGeom prst="round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600" dirty="0">
                    <a:solidFill>
                      <a:schemeClr val="tx1"/>
                    </a:solidFill>
                  </a:rPr>
                  <a:t>抓出字首</a:t>
                </a:r>
              </a:p>
            </p:txBody>
          </p:sp>
          <p:sp>
            <p:nvSpPr>
              <p:cNvPr id="56" name="矩形: 圓角 55">
                <a:extLst>
                  <a:ext uri="{FF2B5EF4-FFF2-40B4-BE49-F238E27FC236}">
                    <a16:creationId xmlns:a16="http://schemas.microsoft.com/office/drawing/2014/main" id="{E1E98A60-BDBF-4D6F-8664-94BE7B95BB77}"/>
                  </a:ext>
                </a:extLst>
              </p:cNvPr>
              <p:cNvSpPr/>
              <p:nvPr/>
            </p:nvSpPr>
            <p:spPr>
              <a:xfrm>
                <a:off x="289711" y="1973830"/>
                <a:ext cx="1628486" cy="663479"/>
              </a:xfrm>
              <a:prstGeom prst="round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600" dirty="0">
                    <a:solidFill>
                      <a:schemeClr val="tx1"/>
                    </a:solidFill>
                  </a:rPr>
                  <a:t>ROI</a:t>
                </a:r>
                <a:endParaRPr lang="zh-TW" alt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: 圓角 56">
                <a:extLst>
                  <a:ext uri="{FF2B5EF4-FFF2-40B4-BE49-F238E27FC236}">
                    <a16:creationId xmlns:a16="http://schemas.microsoft.com/office/drawing/2014/main" id="{0B5D345E-502A-4957-9DBF-EA57C022C49A}"/>
                  </a:ext>
                </a:extLst>
              </p:cNvPr>
              <p:cNvSpPr/>
              <p:nvPr/>
            </p:nvSpPr>
            <p:spPr>
              <a:xfrm>
                <a:off x="2491265" y="1999186"/>
                <a:ext cx="1628486" cy="663478"/>
              </a:xfrm>
              <a:prstGeom prst="round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600" dirty="0">
                    <a:solidFill>
                      <a:schemeClr val="tx1"/>
                    </a:solidFill>
                  </a:rPr>
                  <a:t>邊緣檢測</a:t>
                </a:r>
              </a:p>
            </p:txBody>
          </p:sp>
          <p:sp>
            <p:nvSpPr>
              <p:cNvPr id="58" name="矩形: 圓角 57">
                <a:extLst>
                  <a:ext uri="{FF2B5EF4-FFF2-40B4-BE49-F238E27FC236}">
                    <a16:creationId xmlns:a16="http://schemas.microsoft.com/office/drawing/2014/main" id="{1E6758FD-F566-48D9-B0E0-264626AD5653}"/>
                  </a:ext>
                </a:extLst>
              </p:cNvPr>
              <p:cNvSpPr/>
              <p:nvPr/>
            </p:nvSpPr>
            <p:spPr>
              <a:xfrm>
                <a:off x="4692819" y="1999186"/>
                <a:ext cx="1628486" cy="663478"/>
              </a:xfrm>
              <a:prstGeom prst="round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600" dirty="0" err="1">
                    <a:solidFill>
                      <a:schemeClr val="tx1"/>
                    </a:solidFill>
                  </a:rPr>
                  <a:t>hsv</a:t>
                </a:r>
                <a:endParaRPr lang="zh-TW" alt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9" name="矩形: 圓角 58">
                <a:extLst>
                  <a:ext uri="{FF2B5EF4-FFF2-40B4-BE49-F238E27FC236}">
                    <a16:creationId xmlns:a16="http://schemas.microsoft.com/office/drawing/2014/main" id="{C2DA8AFB-C732-4AF7-B4C4-39E75F980190}"/>
                  </a:ext>
                </a:extLst>
              </p:cNvPr>
              <p:cNvSpPr/>
              <p:nvPr/>
            </p:nvSpPr>
            <p:spPr>
              <a:xfrm>
                <a:off x="6894373" y="1967426"/>
                <a:ext cx="1628486" cy="663478"/>
              </a:xfrm>
              <a:prstGeom prst="round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600" dirty="0" err="1" smtClean="0">
                    <a:solidFill>
                      <a:schemeClr val="tx1"/>
                    </a:solidFill>
                  </a:rPr>
                  <a:t>knn</a:t>
                </a:r>
                <a:endParaRPr lang="zh-TW" alt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箭號: 向右 59">
                <a:extLst>
                  <a:ext uri="{FF2B5EF4-FFF2-40B4-BE49-F238E27FC236}">
                    <a16:creationId xmlns:a16="http://schemas.microsoft.com/office/drawing/2014/main" id="{E2769B40-82A1-4F6A-8665-F3BB8E5E11A5}"/>
                  </a:ext>
                </a:extLst>
              </p:cNvPr>
              <p:cNvSpPr/>
              <p:nvPr/>
            </p:nvSpPr>
            <p:spPr>
              <a:xfrm>
                <a:off x="2057092" y="1054035"/>
                <a:ext cx="295277" cy="244211"/>
              </a:xfrm>
              <a:prstGeom prst="rightArrow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600"/>
              </a:p>
            </p:txBody>
          </p:sp>
          <p:sp>
            <p:nvSpPr>
              <p:cNvPr id="61" name="箭號: 向右 60">
                <a:extLst>
                  <a:ext uri="{FF2B5EF4-FFF2-40B4-BE49-F238E27FC236}">
                    <a16:creationId xmlns:a16="http://schemas.microsoft.com/office/drawing/2014/main" id="{D17BC01E-0F95-47FA-87CE-8DD1D1373A03}"/>
                  </a:ext>
                </a:extLst>
              </p:cNvPr>
              <p:cNvSpPr/>
              <p:nvPr/>
            </p:nvSpPr>
            <p:spPr>
              <a:xfrm>
                <a:off x="4277517" y="1054035"/>
                <a:ext cx="295277" cy="244211"/>
              </a:xfrm>
              <a:prstGeom prst="rightArrow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600"/>
              </a:p>
            </p:txBody>
          </p:sp>
          <p:sp>
            <p:nvSpPr>
              <p:cNvPr id="62" name="箭號: 向右 61">
                <a:extLst>
                  <a:ext uri="{FF2B5EF4-FFF2-40B4-BE49-F238E27FC236}">
                    <a16:creationId xmlns:a16="http://schemas.microsoft.com/office/drawing/2014/main" id="{0FE4F600-F7BF-4ABA-A4CC-77B8F2B53275}"/>
                  </a:ext>
                </a:extLst>
              </p:cNvPr>
              <p:cNvSpPr/>
              <p:nvPr/>
            </p:nvSpPr>
            <p:spPr>
              <a:xfrm>
                <a:off x="6460200" y="1054035"/>
                <a:ext cx="295277" cy="244211"/>
              </a:xfrm>
              <a:prstGeom prst="rightArrow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600"/>
              </a:p>
            </p:txBody>
          </p:sp>
          <p:sp>
            <p:nvSpPr>
              <p:cNvPr id="63" name="矩形: 圓角 62">
                <a:extLst>
                  <a:ext uri="{FF2B5EF4-FFF2-40B4-BE49-F238E27FC236}">
                    <a16:creationId xmlns:a16="http://schemas.microsoft.com/office/drawing/2014/main" id="{5927482D-B0DB-4F1C-82DC-63865D5508E5}"/>
                  </a:ext>
                </a:extLst>
              </p:cNvPr>
              <p:cNvSpPr/>
              <p:nvPr/>
            </p:nvSpPr>
            <p:spPr>
              <a:xfrm>
                <a:off x="289711" y="3182083"/>
                <a:ext cx="1628486" cy="663478"/>
              </a:xfrm>
              <a:prstGeom prst="round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600" dirty="0">
                    <a:solidFill>
                      <a:schemeClr val="tx1"/>
                    </a:solidFill>
                  </a:rPr>
                  <a:t>是否為矩形</a:t>
                </a:r>
              </a:p>
            </p:txBody>
          </p:sp>
          <p:sp>
            <p:nvSpPr>
              <p:cNvPr id="64" name="矩形: 圓角 63">
                <a:extLst>
                  <a:ext uri="{FF2B5EF4-FFF2-40B4-BE49-F238E27FC236}">
                    <a16:creationId xmlns:a16="http://schemas.microsoft.com/office/drawing/2014/main" id="{22D5B14D-F85F-4897-AF0A-8616C85865BF}"/>
                  </a:ext>
                </a:extLst>
              </p:cNvPr>
              <p:cNvSpPr/>
              <p:nvPr/>
            </p:nvSpPr>
            <p:spPr>
              <a:xfrm>
                <a:off x="2491265" y="3153970"/>
                <a:ext cx="1628486" cy="663478"/>
              </a:xfrm>
              <a:prstGeom prst="round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600" dirty="0">
                    <a:solidFill>
                      <a:schemeClr val="tx1"/>
                    </a:solidFill>
                  </a:rPr>
                  <a:t>字母、數字</a:t>
                </a:r>
              </a:p>
            </p:txBody>
          </p:sp>
          <p:sp>
            <p:nvSpPr>
              <p:cNvPr id="65" name="矩形: 圓角 64">
                <a:extLst>
                  <a:ext uri="{FF2B5EF4-FFF2-40B4-BE49-F238E27FC236}">
                    <a16:creationId xmlns:a16="http://schemas.microsoft.com/office/drawing/2014/main" id="{C8B5DB0B-8D35-48BD-8A29-C886EFD56919}"/>
                  </a:ext>
                </a:extLst>
              </p:cNvPr>
              <p:cNvSpPr/>
              <p:nvPr/>
            </p:nvSpPr>
            <p:spPr>
              <a:xfrm>
                <a:off x="4671974" y="3124210"/>
                <a:ext cx="1628486" cy="663478"/>
              </a:xfrm>
              <a:prstGeom prst="round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600" dirty="0">
                    <a:solidFill>
                      <a:schemeClr val="tx1"/>
                    </a:solidFill>
                  </a:rPr>
                  <a:t>是否為綠色</a:t>
                </a:r>
              </a:p>
            </p:txBody>
          </p:sp>
          <p:sp>
            <p:nvSpPr>
              <p:cNvPr id="66" name="矩形: 圓角 65">
                <a:extLst>
                  <a:ext uri="{FF2B5EF4-FFF2-40B4-BE49-F238E27FC236}">
                    <a16:creationId xmlns:a16="http://schemas.microsoft.com/office/drawing/2014/main" id="{08E6B05F-4137-4B91-9C56-4C7FD2AB8868}"/>
                  </a:ext>
                </a:extLst>
              </p:cNvPr>
              <p:cNvSpPr/>
              <p:nvPr/>
            </p:nvSpPr>
            <p:spPr>
              <a:xfrm>
                <a:off x="6894373" y="3133587"/>
                <a:ext cx="1628486" cy="663478"/>
              </a:xfrm>
              <a:prstGeom prst="round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600" dirty="0">
                    <a:solidFill>
                      <a:schemeClr val="tx1"/>
                    </a:solidFill>
                  </a:rPr>
                  <a:t>是否為</a:t>
                </a:r>
                <a:r>
                  <a:rPr lang="en-US" altLang="zh-TW" sz="1600" dirty="0">
                    <a:solidFill>
                      <a:schemeClr val="tx1"/>
                    </a:solidFill>
                  </a:rPr>
                  <a:t>E</a:t>
                </a:r>
                <a:endParaRPr lang="zh-TW" alt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7" name="直線單箭頭接點 66">
                <a:extLst>
                  <a:ext uri="{FF2B5EF4-FFF2-40B4-BE49-F238E27FC236}">
                    <a16:creationId xmlns:a16="http://schemas.microsoft.com/office/drawing/2014/main" id="{B32C26EC-3CDD-4385-9725-831F0715B837}"/>
                  </a:ext>
                </a:extLst>
              </p:cNvPr>
              <p:cNvCxnSpPr>
                <a:stCxn id="56" idx="2"/>
                <a:endCxn id="63" idx="0"/>
              </p:cNvCxnSpPr>
              <p:nvPr/>
            </p:nvCxnSpPr>
            <p:spPr>
              <a:xfrm>
                <a:off x="1103954" y="2637308"/>
                <a:ext cx="0" cy="54477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線單箭頭接點 67">
                <a:extLst>
                  <a:ext uri="{FF2B5EF4-FFF2-40B4-BE49-F238E27FC236}">
                    <a16:creationId xmlns:a16="http://schemas.microsoft.com/office/drawing/2014/main" id="{03FD507E-BA42-4048-969A-806FDC9B2306}"/>
                  </a:ext>
                </a:extLst>
              </p:cNvPr>
              <p:cNvCxnSpPr>
                <a:stCxn id="57" idx="2"/>
                <a:endCxn id="64" idx="0"/>
              </p:cNvCxnSpPr>
              <p:nvPr/>
            </p:nvCxnSpPr>
            <p:spPr>
              <a:xfrm>
                <a:off x="3305508" y="2662664"/>
                <a:ext cx="0" cy="49130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線單箭頭接點 68">
                <a:extLst>
                  <a:ext uri="{FF2B5EF4-FFF2-40B4-BE49-F238E27FC236}">
                    <a16:creationId xmlns:a16="http://schemas.microsoft.com/office/drawing/2014/main" id="{570F0EB5-24F7-4D16-B52D-EA7A72EDDE76}"/>
                  </a:ext>
                </a:extLst>
              </p:cNvPr>
              <p:cNvCxnSpPr>
                <a:stCxn id="58" idx="2"/>
              </p:cNvCxnSpPr>
              <p:nvPr/>
            </p:nvCxnSpPr>
            <p:spPr>
              <a:xfrm>
                <a:off x="5507062" y="2662664"/>
                <a:ext cx="0" cy="57824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線單箭頭接點 69">
                <a:extLst>
                  <a:ext uri="{FF2B5EF4-FFF2-40B4-BE49-F238E27FC236}">
                    <a16:creationId xmlns:a16="http://schemas.microsoft.com/office/drawing/2014/main" id="{68902F35-90E7-4DC6-B1D0-996BA0115FC8}"/>
                  </a:ext>
                </a:extLst>
              </p:cNvPr>
              <p:cNvCxnSpPr>
                <a:stCxn id="59" idx="2"/>
                <a:endCxn id="66" idx="0"/>
              </p:cNvCxnSpPr>
              <p:nvPr/>
            </p:nvCxnSpPr>
            <p:spPr>
              <a:xfrm>
                <a:off x="7708616" y="2630904"/>
                <a:ext cx="0" cy="50268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線單箭頭接點 70">
                <a:extLst>
                  <a:ext uri="{FF2B5EF4-FFF2-40B4-BE49-F238E27FC236}">
                    <a16:creationId xmlns:a16="http://schemas.microsoft.com/office/drawing/2014/main" id="{1D81388F-8C9C-4D1C-AC77-8A003F29A29D}"/>
                  </a:ext>
                </a:extLst>
              </p:cNvPr>
              <p:cNvCxnSpPr>
                <a:stCxn id="52" idx="2"/>
                <a:endCxn id="56" idx="0"/>
              </p:cNvCxnSpPr>
              <p:nvPr/>
            </p:nvCxnSpPr>
            <p:spPr>
              <a:xfrm>
                <a:off x="1103954" y="1507880"/>
                <a:ext cx="0" cy="4659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直線單箭頭接點 71">
                <a:extLst>
                  <a:ext uri="{FF2B5EF4-FFF2-40B4-BE49-F238E27FC236}">
                    <a16:creationId xmlns:a16="http://schemas.microsoft.com/office/drawing/2014/main" id="{6363A6CE-AC6A-43D5-B86A-D85D880CDAD2}"/>
                  </a:ext>
                </a:extLst>
              </p:cNvPr>
              <p:cNvCxnSpPr>
                <a:stCxn id="53" idx="2"/>
                <a:endCxn id="57" idx="0"/>
              </p:cNvCxnSpPr>
              <p:nvPr/>
            </p:nvCxnSpPr>
            <p:spPr>
              <a:xfrm>
                <a:off x="3305508" y="1507880"/>
                <a:ext cx="0" cy="49130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線單箭頭接點 72">
                <a:extLst>
                  <a:ext uri="{FF2B5EF4-FFF2-40B4-BE49-F238E27FC236}">
                    <a16:creationId xmlns:a16="http://schemas.microsoft.com/office/drawing/2014/main" id="{AB5B608A-5EB0-4731-A39D-24E2A73D455D}"/>
                  </a:ext>
                </a:extLst>
              </p:cNvPr>
              <p:cNvCxnSpPr>
                <a:stCxn id="54" idx="2"/>
                <a:endCxn id="58" idx="0"/>
              </p:cNvCxnSpPr>
              <p:nvPr/>
            </p:nvCxnSpPr>
            <p:spPr>
              <a:xfrm>
                <a:off x="5507062" y="1507880"/>
                <a:ext cx="0" cy="49130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線單箭頭接點 73">
                <a:extLst>
                  <a:ext uri="{FF2B5EF4-FFF2-40B4-BE49-F238E27FC236}">
                    <a16:creationId xmlns:a16="http://schemas.microsoft.com/office/drawing/2014/main" id="{429393C3-B5A8-43FD-812F-707833914B2C}"/>
                  </a:ext>
                </a:extLst>
              </p:cNvPr>
              <p:cNvCxnSpPr>
                <a:stCxn id="55" idx="2"/>
                <a:endCxn id="59" idx="0"/>
              </p:cNvCxnSpPr>
              <p:nvPr/>
            </p:nvCxnSpPr>
            <p:spPr>
              <a:xfrm>
                <a:off x="7708616" y="1507880"/>
                <a:ext cx="0" cy="45954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0" name="矩形: 圓角 49">
              <a:extLst>
                <a:ext uri="{FF2B5EF4-FFF2-40B4-BE49-F238E27FC236}">
                  <a16:creationId xmlns:a16="http://schemas.microsoft.com/office/drawing/2014/main" id="{2FD9EA45-800A-4B00-95DC-FE023EE7BF72}"/>
                </a:ext>
              </a:extLst>
            </p:cNvPr>
            <p:cNvSpPr/>
            <p:nvPr/>
          </p:nvSpPr>
          <p:spPr>
            <a:xfrm>
              <a:off x="8622369" y="1262217"/>
              <a:ext cx="420581" cy="2791526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400" dirty="0">
                  <a:solidFill>
                    <a:schemeClr val="tx1"/>
                  </a:solidFill>
                </a:rPr>
                <a:t>是</a:t>
              </a:r>
              <a:endParaRPr lang="en-US" altLang="zh-TW" sz="2400" dirty="0">
                <a:solidFill>
                  <a:schemeClr val="tx1"/>
                </a:solidFill>
              </a:endParaRPr>
            </a:p>
            <a:p>
              <a:pPr algn="ctr"/>
              <a:r>
                <a:rPr lang="zh-TW" altLang="en-US" sz="2400" dirty="0">
                  <a:solidFill>
                    <a:schemeClr val="tx1"/>
                  </a:solidFill>
                </a:rPr>
                <a:t>否</a:t>
              </a:r>
              <a:endParaRPr lang="en-US" altLang="zh-TW" sz="2400" dirty="0">
                <a:solidFill>
                  <a:schemeClr val="tx1"/>
                </a:solidFill>
              </a:endParaRPr>
            </a:p>
            <a:p>
              <a:pPr algn="ctr"/>
              <a:r>
                <a:rPr lang="zh-TW" altLang="en-US" sz="2400" dirty="0">
                  <a:solidFill>
                    <a:schemeClr val="tx1"/>
                  </a:solidFill>
                </a:rPr>
                <a:t>為</a:t>
              </a:r>
              <a:endParaRPr lang="en-US" altLang="zh-TW" sz="2400" dirty="0">
                <a:solidFill>
                  <a:schemeClr val="tx1"/>
                </a:solidFill>
              </a:endParaRPr>
            </a:p>
            <a:p>
              <a:pPr algn="ctr"/>
              <a:r>
                <a:rPr lang="zh-TW" altLang="en-US" sz="2400" dirty="0">
                  <a:solidFill>
                    <a:schemeClr val="tx1"/>
                  </a:solidFill>
                </a:rPr>
                <a:t>電</a:t>
              </a:r>
              <a:endParaRPr lang="en-US" altLang="zh-TW" sz="2400" dirty="0">
                <a:solidFill>
                  <a:schemeClr val="tx1"/>
                </a:solidFill>
              </a:endParaRPr>
            </a:p>
            <a:p>
              <a:pPr algn="ctr"/>
              <a:r>
                <a:rPr lang="zh-TW" altLang="en-US" sz="2400" dirty="0">
                  <a:solidFill>
                    <a:schemeClr val="tx1"/>
                  </a:solidFill>
                </a:rPr>
                <a:t>動</a:t>
              </a:r>
              <a:endParaRPr lang="en-US" altLang="zh-TW" sz="2400" dirty="0">
                <a:solidFill>
                  <a:schemeClr val="tx1"/>
                </a:solidFill>
              </a:endParaRPr>
            </a:p>
            <a:p>
              <a:pPr algn="ctr"/>
              <a:r>
                <a:rPr lang="zh-TW" altLang="en-US" sz="2400" dirty="0">
                  <a:solidFill>
                    <a:schemeClr val="tx1"/>
                  </a:solidFill>
                </a:rPr>
                <a:t>車</a:t>
              </a:r>
            </a:p>
            <a:p>
              <a:pPr algn="ctr"/>
              <a:endParaRPr lang="zh-TW" altLang="en-US" sz="1600" dirty="0"/>
            </a:p>
          </p:txBody>
        </p:sp>
        <p:sp>
          <p:nvSpPr>
            <p:cNvPr id="51" name="箭號: 向右 50">
              <a:extLst>
                <a:ext uri="{FF2B5EF4-FFF2-40B4-BE49-F238E27FC236}">
                  <a16:creationId xmlns:a16="http://schemas.microsoft.com/office/drawing/2014/main" id="{4B6D16D6-6C44-44DD-B10C-DC5422F2ECE7}"/>
                </a:ext>
              </a:extLst>
            </p:cNvPr>
            <p:cNvSpPr/>
            <p:nvPr/>
          </p:nvSpPr>
          <p:spPr>
            <a:xfrm>
              <a:off x="8102278" y="1869252"/>
              <a:ext cx="438113" cy="1353148"/>
            </a:xfrm>
            <a:prstGeom prst="rightArrow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39" name="矩形: 圓角 38">
            <a:extLst>
              <a:ext uri="{FF2B5EF4-FFF2-40B4-BE49-F238E27FC236}">
                <a16:creationId xmlns:a16="http://schemas.microsoft.com/office/drawing/2014/main" id="{8153DD97-F06F-492E-8BEE-66090B2EBD08}"/>
              </a:ext>
            </a:extLst>
          </p:cNvPr>
          <p:cNvSpPr/>
          <p:nvPr/>
        </p:nvSpPr>
        <p:spPr>
          <a:xfrm>
            <a:off x="1036948" y="994380"/>
            <a:ext cx="1261598" cy="535642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dirty="0">
                <a:solidFill>
                  <a:schemeClr val="tx1"/>
                </a:solidFill>
              </a:rPr>
              <a:t>輸入影像</a:t>
            </a:r>
          </a:p>
        </p:txBody>
      </p:sp>
      <p:cxnSp>
        <p:nvCxnSpPr>
          <p:cNvPr id="40" name="直線單箭頭接點 39">
            <a:extLst>
              <a:ext uri="{FF2B5EF4-FFF2-40B4-BE49-F238E27FC236}">
                <a16:creationId xmlns:a16="http://schemas.microsoft.com/office/drawing/2014/main" id="{0BE70287-8F05-4F94-8B8C-8300BB4BAD5B}"/>
              </a:ext>
            </a:extLst>
          </p:cNvPr>
          <p:cNvCxnSpPr/>
          <p:nvPr/>
        </p:nvCxnSpPr>
        <p:spPr>
          <a:xfrm>
            <a:off x="1676537" y="1538845"/>
            <a:ext cx="0" cy="3761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0639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標題 1">
            <a:extLst>
              <a:ext uri="{FF2B5EF4-FFF2-40B4-BE49-F238E27FC236}">
                <a16:creationId xmlns:a16="http://schemas.microsoft.com/office/drawing/2014/main" id="{5F71E284-82C3-434E-9628-8090E8491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97" y="-139995"/>
            <a:ext cx="2182462" cy="684030"/>
          </a:xfrm>
        </p:spPr>
        <p:txBody>
          <a:bodyPr/>
          <a:lstStyle/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breakdown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A6DC560C-0CB9-47A7-B710-2CD6E8D2656A}"/>
              </a:ext>
            </a:extLst>
          </p:cNvPr>
          <p:cNvGrpSpPr/>
          <p:nvPr/>
        </p:nvGrpSpPr>
        <p:grpSpPr>
          <a:xfrm>
            <a:off x="2958734" y="799051"/>
            <a:ext cx="3106526" cy="486019"/>
            <a:chOff x="2600425" y="685912"/>
            <a:chExt cx="3324225" cy="486019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80637866-FA29-4074-B94E-935BB1E141C1}"/>
                </a:ext>
              </a:extLst>
            </p:cNvPr>
            <p:cNvSpPr/>
            <p:nvPr/>
          </p:nvSpPr>
          <p:spPr>
            <a:xfrm>
              <a:off x="2600425" y="685912"/>
              <a:ext cx="3324225" cy="48601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213375E5-ADD7-476D-B17A-1F716C302912}"/>
                </a:ext>
              </a:extLst>
            </p:cNvPr>
            <p:cNvSpPr/>
            <p:nvPr/>
          </p:nvSpPr>
          <p:spPr>
            <a:xfrm>
              <a:off x="3547643" y="782037"/>
              <a:ext cx="158367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dirty="0"/>
                <a:t>電動車 車牌辨識</a:t>
              </a:r>
            </a:p>
          </p:txBody>
        </p: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D5498E1D-C763-4108-87DE-E19495BC1C00}"/>
              </a:ext>
            </a:extLst>
          </p:cNvPr>
          <p:cNvGrpSpPr/>
          <p:nvPr/>
        </p:nvGrpSpPr>
        <p:grpSpPr>
          <a:xfrm>
            <a:off x="3590477" y="1667897"/>
            <a:ext cx="1771650" cy="684030"/>
            <a:chOff x="647700" y="1352550"/>
            <a:chExt cx="1771650" cy="684030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583127ED-4F51-4CC7-A2E4-D639C3226FB1}"/>
                </a:ext>
              </a:extLst>
            </p:cNvPr>
            <p:cNvSpPr/>
            <p:nvPr/>
          </p:nvSpPr>
          <p:spPr>
            <a:xfrm>
              <a:off x="647700" y="1352550"/>
              <a:ext cx="1771650" cy="6840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文字方塊 33">
              <a:extLst>
                <a:ext uri="{FF2B5EF4-FFF2-40B4-BE49-F238E27FC236}">
                  <a16:creationId xmlns:a16="http://schemas.microsoft.com/office/drawing/2014/main" id="{60EABD11-67D0-4A0F-A756-EF09DB3E695A}"/>
                </a:ext>
              </a:extLst>
            </p:cNvPr>
            <p:cNvSpPr txBox="1"/>
            <p:nvPr/>
          </p:nvSpPr>
          <p:spPr>
            <a:xfrm>
              <a:off x="885825" y="1521623"/>
              <a:ext cx="137073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dirty="0"/>
                <a:t>車牌框架模組</a:t>
              </a:r>
            </a:p>
          </p:txBody>
        </p:sp>
      </p:grpSp>
      <p:grpSp>
        <p:nvGrpSpPr>
          <p:cNvPr id="35" name="群組 34">
            <a:extLst>
              <a:ext uri="{FF2B5EF4-FFF2-40B4-BE49-F238E27FC236}">
                <a16:creationId xmlns:a16="http://schemas.microsoft.com/office/drawing/2014/main" id="{5F72E604-4B57-45F3-88E0-19EECC0DFA6B}"/>
              </a:ext>
            </a:extLst>
          </p:cNvPr>
          <p:cNvGrpSpPr/>
          <p:nvPr/>
        </p:nvGrpSpPr>
        <p:grpSpPr>
          <a:xfrm>
            <a:off x="5177088" y="2786157"/>
            <a:ext cx="1771650" cy="684030"/>
            <a:chOff x="647700" y="1352550"/>
            <a:chExt cx="1771650" cy="684030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BFDC5D3B-EF20-4924-A10E-092C40F2DF65}"/>
                </a:ext>
              </a:extLst>
            </p:cNvPr>
            <p:cNvSpPr/>
            <p:nvPr/>
          </p:nvSpPr>
          <p:spPr>
            <a:xfrm>
              <a:off x="647700" y="1352550"/>
              <a:ext cx="1771650" cy="6840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文字方塊 36">
              <a:extLst>
                <a:ext uri="{FF2B5EF4-FFF2-40B4-BE49-F238E27FC236}">
                  <a16:creationId xmlns:a16="http://schemas.microsoft.com/office/drawing/2014/main" id="{F699192F-E2CC-406A-8FD6-D7E600884D75}"/>
                </a:ext>
              </a:extLst>
            </p:cNvPr>
            <p:cNvSpPr txBox="1"/>
            <p:nvPr/>
          </p:nvSpPr>
          <p:spPr>
            <a:xfrm>
              <a:off x="1048616" y="1518224"/>
              <a:ext cx="9159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dirty="0"/>
                <a:t>色塊模組</a:t>
              </a:r>
            </a:p>
          </p:txBody>
        </p:sp>
      </p:grpSp>
      <p:grpSp>
        <p:nvGrpSpPr>
          <p:cNvPr id="38" name="群組 37">
            <a:extLst>
              <a:ext uri="{FF2B5EF4-FFF2-40B4-BE49-F238E27FC236}">
                <a16:creationId xmlns:a16="http://schemas.microsoft.com/office/drawing/2014/main" id="{5BD7BA68-F6F3-4B52-A485-162D67F187F0}"/>
              </a:ext>
            </a:extLst>
          </p:cNvPr>
          <p:cNvGrpSpPr/>
          <p:nvPr/>
        </p:nvGrpSpPr>
        <p:grpSpPr>
          <a:xfrm>
            <a:off x="1814774" y="4096023"/>
            <a:ext cx="1199384" cy="798441"/>
            <a:chOff x="647700" y="1352550"/>
            <a:chExt cx="1793603" cy="684030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DC5D48F4-1A72-4D50-A5E9-F1ECFB79D6EE}"/>
                </a:ext>
              </a:extLst>
            </p:cNvPr>
            <p:cNvSpPr/>
            <p:nvPr/>
          </p:nvSpPr>
          <p:spPr>
            <a:xfrm>
              <a:off x="647700" y="1352550"/>
              <a:ext cx="1771650" cy="6840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文字方塊 39">
              <a:extLst>
                <a:ext uri="{FF2B5EF4-FFF2-40B4-BE49-F238E27FC236}">
                  <a16:creationId xmlns:a16="http://schemas.microsoft.com/office/drawing/2014/main" id="{19ABE7F7-2D36-4DDF-AD16-8D58970C9A74}"/>
                </a:ext>
              </a:extLst>
            </p:cNvPr>
            <p:cNvSpPr txBox="1"/>
            <p:nvPr/>
          </p:nvSpPr>
          <p:spPr>
            <a:xfrm>
              <a:off x="684121" y="1478017"/>
              <a:ext cx="1757182" cy="448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dirty="0"/>
                <a:t>二值化</a:t>
              </a:r>
              <a:endParaRPr lang="en-US" altLang="zh-TW" dirty="0"/>
            </a:p>
            <a:p>
              <a:pPr algn="ctr"/>
              <a:r>
                <a:rPr lang="en-US" altLang="zh-TW" dirty="0"/>
                <a:t>/</a:t>
              </a:r>
              <a:r>
                <a:rPr lang="zh-TW" altLang="en-US" dirty="0"/>
                <a:t>高斯特徵</a:t>
              </a:r>
            </a:p>
          </p:txBody>
        </p:sp>
      </p:grpSp>
      <p:grpSp>
        <p:nvGrpSpPr>
          <p:cNvPr id="41" name="群組 40">
            <a:extLst>
              <a:ext uri="{FF2B5EF4-FFF2-40B4-BE49-F238E27FC236}">
                <a16:creationId xmlns:a16="http://schemas.microsoft.com/office/drawing/2014/main" id="{9DACC3E2-9FBA-4EE8-A3A7-9CF07FA527BF}"/>
              </a:ext>
            </a:extLst>
          </p:cNvPr>
          <p:cNvGrpSpPr/>
          <p:nvPr/>
        </p:nvGrpSpPr>
        <p:grpSpPr>
          <a:xfrm>
            <a:off x="3171716" y="4089137"/>
            <a:ext cx="1278231" cy="829899"/>
            <a:chOff x="647700" y="1352550"/>
            <a:chExt cx="1771650" cy="684030"/>
          </a:xfrm>
        </p:grpSpPr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940C6233-78AB-4856-96BB-F8233C5113C2}"/>
                </a:ext>
              </a:extLst>
            </p:cNvPr>
            <p:cNvSpPr/>
            <p:nvPr/>
          </p:nvSpPr>
          <p:spPr>
            <a:xfrm>
              <a:off x="647700" y="1352550"/>
              <a:ext cx="1771650" cy="6840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文字方塊 42">
              <a:extLst>
                <a:ext uri="{FF2B5EF4-FFF2-40B4-BE49-F238E27FC236}">
                  <a16:creationId xmlns:a16="http://schemas.microsoft.com/office/drawing/2014/main" id="{C9E87ABB-B41B-413E-9118-F6532C84C8F1}"/>
                </a:ext>
              </a:extLst>
            </p:cNvPr>
            <p:cNvSpPr txBox="1"/>
            <p:nvPr/>
          </p:nvSpPr>
          <p:spPr>
            <a:xfrm>
              <a:off x="904580" y="1446865"/>
              <a:ext cx="13707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TW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906FE097-B60B-40CA-BCF3-E1B1B619D474}"/>
              </a:ext>
            </a:extLst>
          </p:cNvPr>
          <p:cNvSpPr txBox="1"/>
          <p:nvPr/>
        </p:nvSpPr>
        <p:spPr>
          <a:xfrm>
            <a:off x="3448052" y="4322133"/>
            <a:ext cx="7290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 err="1"/>
              <a:t>knn</a:t>
            </a:r>
            <a:endParaRPr lang="zh-TW" altLang="en-US" sz="1600" dirty="0"/>
          </a:p>
        </p:txBody>
      </p:sp>
      <p:cxnSp>
        <p:nvCxnSpPr>
          <p:cNvPr id="51" name="直線單箭頭接點 50">
            <a:extLst>
              <a:ext uri="{FF2B5EF4-FFF2-40B4-BE49-F238E27FC236}">
                <a16:creationId xmlns:a16="http://schemas.microsoft.com/office/drawing/2014/main" id="{3D5E251D-1101-4BBB-91BD-2406C65049E2}"/>
              </a:ext>
            </a:extLst>
          </p:cNvPr>
          <p:cNvCxnSpPr>
            <a:cxnSpLocks/>
          </p:cNvCxnSpPr>
          <p:nvPr/>
        </p:nvCxnSpPr>
        <p:spPr>
          <a:xfrm>
            <a:off x="4476302" y="1302383"/>
            <a:ext cx="0" cy="3819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群組 57">
            <a:extLst>
              <a:ext uri="{FF2B5EF4-FFF2-40B4-BE49-F238E27FC236}">
                <a16:creationId xmlns:a16="http://schemas.microsoft.com/office/drawing/2014/main" id="{18B0437F-8D30-4894-BD83-5B259CF4BB29}"/>
              </a:ext>
            </a:extLst>
          </p:cNvPr>
          <p:cNvGrpSpPr/>
          <p:nvPr/>
        </p:nvGrpSpPr>
        <p:grpSpPr>
          <a:xfrm>
            <a:off x="5177088" y="4114129"/>
            <a:ext cx="1771650" cy="684030"/>
            <a:chOff x="647700" y="1352550"/>
            <a:chExt cx="1771650" cy="684030"/>
          </a:xfrm>
        </p:grpSpPr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3265FB72-49D3-42F7-8A69-0C6B733FC4B7}"/>
                </a:ext>
              </a:extLst>
            </p:cNvPr>
            <p:cNvSpPr/>
            <p:nvPr/>
          </p:nvSpPr>
          <p:spPr>
            <a:xfrm>
              <a:off x="647700" y="1352550"/>
              <a:ext cx="1771650" cy="6840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文字方塊 59">
              <a:extLst>
                <a:ext uri="{FF2B5EF4-FFF2-40B4-BE49-F238E27FC236}">
                  <a16:creationId xmlns:a16="http://schemas.microsoft.com/office/drawing/2014/main" id="{C905DCA0-D524-4C65-A191-3D5EF08C8B6B}"/>
                </a:ext>
              </a:extLst>
            </p:cNvPr>
            <p:cNvSpPr txBox="1"/>
            <p:nvPr/>
          </p:nvSpPr>
          <p:spPr>
            <a:xfrm>
              <a:off x="1069462" y="1448410"/>
              <a:ext cx="9159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000" dirty="0" err="1"/>
                <a:t>hsv</a:t>
              </a:r>
              <a:endParaRPr lang="zh-TW" altLang="en-US" sz="2000" dirty="0"/>
            </a:p>
          </p:txBody>
        </p:sp>
      </p:grpSp>
      <p:cxnSp>
        <p:nvCxnSpPr>
          <p:cNvPr id="62" name="直線單箭頭接點 61">
            <a:extLst>
              <a:ext uri="{FF2B5EF4-FFF2-40B4-BE49-F238E27FC236}">
                <a16:creationId xmlns:a16="http://schemas.microsoft.com/office/drawing/2014/main" id="{4B4204C5-0952-4E7F-ADC6-D7051B7977E0}"/>
              </a:ext>
            </a:extLst>
          </p:cNvPr>
          <p:cNvCxnSpPr>
            <a:cxnSpLocks/>
            <a:endCxn id="39" idx="0"/>
          </p:cNvCxnSpPr>
          <p:nvPr/>
        </p:nvCxnSpPr>
        <p:spPr>
          <a:xfrm>
            <a:off x="2407126" y="3754490"/>
            <a:ext cx="0" cy="3415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線單箭頭接點 63">
            <a:extLst>
              <a:ext uri="{FF2B5EF4-FFF2-40B4-BE49-F238E27FC236}">
                <a16:creationId xmlns:a16="http://schemas.microsoft.com/office/drawing/2014/main" id="{639813D8-3BF5-4B12-A49B-4349FD855022}"/>
              </a:ext>
            </a:extLst>
          </p:cNvPr>
          <p:cNvCxnSpPr>
            <a:cxnSpLocks/>
            <a:endCxn id="42" idx="0"/>
          </p:cNvCxnSpPr>
          <p:nvPr/>
        </p:nvCxnSpPr>
        <p:spPr>
          <a:xfrm>
            <a:off x="3810831" y="3754490"/>
            <a:ext cx="1" cy="3346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線接點 66">
            <a:extLst>
              <a:ext uri="{FF2B5EF4-FFF2-40B4-BE49-F238E27FC236}">
                <a16:creationId xmlns:a16="http://schemas.microsoft.com/office/drawing/2014/main" id="{7FF23459-8592-4FC3-A4F5-50550544A462}"/>
              </a:ext>
            </a:extLst>
          </p:cNvPr>
          <p:cNvCxnSpPr>
            <a:cxnSpLocks/>
          </p:cNvCxnSpPr>
          <p:nvPr/>
        </p:nvCxnSpPr>
        <p:spPr>
          <a:xfrm>
            <a:off x="2407126" y="3754490"/>
            <a:ext cx="142147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直線接點 68">
            <a:extLst>
              <a:ext uri="{FF2B5EF4-FFF2-40B4-BE49-F238E27FC236}">
                <a16:creationId xmlns:a16="http://schemas.microsoft.com/office/drawing/2014/main" id="{6FFB777C-E44A-47F7-917A-EE02ED170625}"/>
              </a:ext>
            </a:extLst>
          </p:cNvPr>
          <p:cNvCxnSpPr>
            <a:cxnSpLocks/>
            <a:stCxn id="92" idx="2"/>
          </p:cNvCxnSpPr>
          <p:nvPr/>
        </p:nvCxnSpPr>
        <p:spPr>
          <a:xfrm>
            <a:off x="3031890" y="3470187"/>
            <a:ext cx="0" cy="2843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1" name="群組 90">
            <a:extLst>
              <a:ext uri="{FF2B5EF4-FFF2-40B4-BE49-F238E27FC236}">
                <a16:creationId xmlns:a16="http://schemas.microsoft.com/office/drawing/2014/main" id="{254295DA-171C-4AE4-81CF-61DAF8FCA29A}"/>
              </a:ext>
            </a:extLst>
          </p:cNvPr>
          <p:cNvGrpSpPr/>
          <p:nvPr/>
        </p:nvGrpSpPr>
        <p:grpSpPr>
          <a:xfrm>
            <a:off x="2146065" y="2786157"/>
            <a:ext cx="1771650" cy="684030"/>
            <a:chOff x="647700" y="1352550"/>
            <a:chExt cx="1771650" cy="684030"/>
          </a:xfrm>
        </p:grpSpPr>
        <p:sp>
          <p:nvSpPr>
            <p:cNvPr id="92" name="矩形 91">
              <a:extLst>
                <a:ext uri="{FF2B5EF4-FFF2-40B4-BE49-F238E27FC236}">
                  <a16:creationId xmlns:a16="http://schemas.microsoft.com/office/drawing/2014/main" id="{C86B8551-6405-44A2-91D5-346645274376}"/>
                </a:ext>
              </a:extLst>
            </p:cNvPr>
            <p:cNvSpPr/>
            <p:nvPr/>
          </p:nvSpPr>
          <p:spPr>
            <a:xfrm>
              <a:off x="647700" y="1352550"/>
              <a:ext cx="1771650" cy="6840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3" name="文字方塊 92">
              <a:extLst>
                <a:ext uri="{FF2B5EF4-FFF2-40B4-BE49-F238E27FC236}">
                  <a16:creationId xmlns:a16="http://schemas.microsoft.com/office/drawing/2014/main" id="{40109753-2A0A-439B-9C96-E7ED3F8E0371}"/>
                </a:ext>
              </a:extLst>
            </p:cNvPr>
            <p:cNvSpPr txBox="1"/>
            <p:nvPr/>
          </p:nvSpPr>
          <p:spPr>
            <a:xfrm>
              <a:off x="885825" y="1521623"/>
              <a:ext cx="137073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dirty="0"/>
                <a:t>車牌分割模組</a:t>
              </a:r>
            </a:p>
          </p:txBody>
        </p:sp>
      </p:grpSp>
      <p:cxnSp>
        <p:nvCxnSpPr>
          <p:cNvPr id="99" name="直線接點 98">
            <a:extLst>
              <a:ext uri="{FF2B5EF4-FFF2-40B4-BE49-F238E27FC236}">
                <a16:creationId xmlns:a16="http://schemas.microsoft.com/office/drawing/2014/main" id="{077E6D10-6275-4744-A977-8EDFD1DBF98F}"/>
              </a:ext>
            </a:extLst>
          </p:cNvPr>
          <p:cNvCxnSpPr>
            <a:cxnSpLocks/>
          </p:cNvCxnSpPr>
          <p:nvPr/>
        </p:nvCxnSpPr>
        <p:spPr>
          <a:xfrm>
            <a:off x="3031890" y="2490927"/>
            <a:ext cx="3031023" cy="109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線單箭頭接點 103">
            <a:extLst>
              <a:ext uri="{FF2B5EF4-FFF2-40B4-BE49-F238E27FC236}">
                <a16:creationId xmlns:a16="http://schemas.microsoft.com/office/drawing/2014/main" id="{727A9413-620D-4032-8DEE-A55AFC727CD0}"/>
              </a:ext>
            </a:extLst>
          </p:cNvPr>
          <p:cNvCxnSpPr>
            <a:cxnSpLocks/>
            <a:endCxn id="92" idx="0"/>
          </p:cNvCxnSpPr>
          <p:nvPr/>
        </p:nvCxnSpPr>
        <p:spPr>
          <a:xfrm>
            <a:off x="3031890" y="2490925"/>
            <a:ext cx="0" cy="2952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線單箭頭接點 106">
            <a:extLst>
              <a:ext uri="{FF2B5EF4-FFF2-40B4-BE49-F238E27FC236}">
                <a16:creationId xmlns:a16="http://schemas.microsoft.com/office/drawing/2014/main" id="{8D5428BE-9394-4C2B-844A-ACEC2F16B61D}"/>
              </a:ext>
            </a:extLst>
          </p:cNvPr>
          <p:cNvCxnSpPr>
            <a:cxnSpLocks/>
            <a:endCxn id="36" idx="0"/>
          </p:cNvCxnSpPr>
          <p:nvPr/>
        </p:nvCxnSpPr>
        <p:spPr>
          <a:xfrm flipH="1">
            <a:off x="6062913" y="2490925"/>
            <a:ext cx="16182" cy="2952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直線接點 128">
            <a:extLst>
              <a:ext uri="{FF2B5EF4-FFF2-40B4-BE49-F238E27FC236}">
                <a16:creationId xmlns:a16="http://schemas.microsoft.com/office/drawing/2014/main" id="{000F8554-606F-409F-AE34-ACC3B56A93F4}"/>
              </a:ext>
            </a:extLst>
          </p:cNvPr>
          <p:cNvCxnSpPr>
            <a:stCxn id="33" idx="2"/>
          </p:cNvCxnSpPr>
          <p:nvPr/>
        </p:nvCxnSpPr>
        <p:spPr>
          <a:xfrm>
            <a:off x="4476302" y="2351927"/>
            <a:ext cx="0" cy="1263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線接點 133">
            <a:extLst>
              <a:ext uri="{FF2B5EF4-FFF2-40B4-BE49-F238E27FC236}">
                <a16:creationId xmlns:a16="http://schemas.microsoft.com/office/drawing/2014/main" id="{B27CE069-9CFA-459D-9068-2BDC1CB58F4C}"/>
              </a:ext>
            </a:extLst>
          </p:cNvPr>
          <p:cNvCxnSpPr>
            <a:cxnSpLocks/>
            <a:stCxn id="36" idx="2"/>
            <a:endCxn id="59" idx="0"/>
          </p:cNvCxnSpPr>
          <p:nvPr/>
        </p:nvCxnSpPr>
        <p:spPr>
          <a:xfrm>
            <a:off x="6062913" y="3470187"/>
            <a:ext cx="0" cy="64394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8154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网chenying0907出品 57">
            <a:extLst>
              <a:ext uri="{FF2B5EF4-FFF2-40B4-BE49-F238E27FC236}">
                <a16:creationId xmlns:a16="http://schemas.microsoft.com/office/drawing/2014/main" id="{CA35B26D-C12F-4B94-8042-B9F47EFBC7F3}"/>
              </a:ext>
            </a:extLst>
          </p:cNvPr>
          <p:cNvSpPr/>
          <p:nvPr/>
        </p:nvSpPr>
        <p:spPr>
          <a:xfrm>
            <a:off x="348323" y="187891"/>
            <a:ext cx="1294428" cy="523212"/>
          </a:xfrm>
          <a:prstGeom prst="rect">
            <a:avLst/>
          </a:prstGeom>
          <a:noFill/>
          <a:ln>
            <a:noFill/>
          </a:ln>
        </p:spPr>
        <p:txBody>
          <a:bodyPr wrap="square" lIns="91431" tIns="45716" rIns="91431" bIns="45716">
            <a:spAutoFit/>
          </a:bodyPr>
          <a:lstStyle/>
          <a:p>
            <a:pPr lvl="0" fontAlgn="auto">
              <a:spcBef>
                <a:spcPts val="0"/>
              </a:spcBef>
              <a:spcAft>
                <a:spcPts val="0"/>
              </a:spcAft>
            </a:pPr>
            <a:r>
              <a:rPr lang="zh-TW" altLang="en-US" sz="2800" kern="0" dirty="0">
                <a:solidFill>
                  <a:schemeClr val="bg2">
                    <a:lumMod val="50000"/>
                  </a:schemeClr>
                </a:solidFill>
                <a:latin typeface="方正正大黑简体" pitchFamily="2" charset="-122"/>
                <a:ea typeface="方正正大黑简体" pitchFamily="2" charset="-122"/>
                <a:cs typeface="Arial" panose="020B0604020202020204" pitchFamily="34" charset="0"/>
              </a:rPr>
              <a:t>流程圖</a:t>
            </a:r>
            <a:endParaRPr lang="zh-CN" altLang="en-US" sz="2800" kern="0" dirty="0">
              <a:solidFill>
                <a:schemeClr val="bg2">
                  <a:lumMod val="50000"/>
                </a:schemeClr>
              </a:solidFill>
              <a:latin typeface="方正正大黑简体" pitchFamily="2" charset="-122"/>
              <a:ea typeface="方正正大黑简体" pitchFamily="2" charset="-122"/>
              <a:cs typeface="Arial" panose="020B0604020202020204" pitchFamily="34" charset="0"/>
            </a:endParaRPr>
          </a:p>
        </p:txBody>
      </p:sp>
      <p:cxnSp>
        <p:nvCxnSpPr>
          <p:cNvPr id="75" name="直線單箭頭接點 74">
            <a:extLst>
              <a:ext uri="{FF2B5EF4-FFF2-40B4-BE49-F238E27FC236}">
                <a16:creationId xmlns:a16="http://schemas.microsoft.com/office/drawing/2014/main" id="{79269561-EACF-4B41-A59D-DE3F729377AC}"/>
              </a:ext>
            </a:extLst>
          </p:cNvPr>
          <p:cNvCxnSpPr>
            <a:cxnSpLocks/>
          </p:cNvCxnSpPr>
          <p:nvPr/>
        </p:nvCxnSpPr>
        <p:spPr>
          <a:xfrm flipV="1">
            <a:off x="2443890" y="3581912"/>
            <a:ext cx="589242" cy="23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線接點 93">
            <a:extLst>
              <a:ext uri="{FF2B5EF4-FFF2-40B4-BE49-F238E27FC236}">
                <a16:creationId xmlns:a16="http://schemas.microsoft.com/office/drawing/2014/main" id="{54FC3415-D2C7-4C5C-9320-990B56C9C234}"/>
              </a:ext>
            </a:extLst>
          </p:cNvPr>
          <p:cNvCxnSpPr>
            <a:cxnSpLocks/>
          </p:cNvCxnSpPr>
          <p:nvPr/>
        </p:nvCxnSpPr>
        <p:spPr>
          <a:xfrm>
            <a:off x="3033132" y="2958748"/>
            <a:ext cx="0" cy="954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5" name="群組 104">
            <a:extLst>
              <a:ext uri="{FF2B5EF4-FFF2-40B4-BE49-F238E27FC236}">
                <a16:creationId xmlns:a16="http://schemas.microsoft.com/office/drawing/2014/main" id="{F135D745-B610-4A59-8CE8-7DD9FEDFFD53}"/>
              </a:ext>
            </a:extLst>
          </p:cNvPr>
          <p:cNvGrpSpPr/>
          <p:nvPr/>
        </p:nvGrpSpPr>
        <p:grpSpPr>
          <a:xfrm>
            <a:off x="1241233" y="875539"/>
            <a:ext cx="3424318" cy="3394009"/>
            <a:chOff x="1230278" y="851369"/>
            <a:chExt cx="3424318" cy="3394009"/>
          </a:xfrm>
        </p:grpSpPr>
        <p:grpSp>
          <p:nvGrpSpPr>
            <p:cNvPr id="76" name="群組 75">
              <a:extLst>
                <a:ext uri="{FF2B5EF4-FFF2-40B4-BE49-F238E27FC236}">
                  <a16:creationId xmlns:a16="http://schemas.microsoft.com/office/drawing/2014/main" id="{C24FE9AF-5BE5-461B-8608-2DF445A28F19}"/>
                </a:ext>
              </a:extLst>
            </p:cNvPr>
            <p:cNvGrpSpPr/>
            <p:nvPr/>
          </p:nvGrpSpPr>
          <p:grpSpPr>
            <a:xfrm>
              <a:off x="1230278" y="851369"/>
              <a:ext cx="3424318" cy="3394009"/>
              <a:chOff x="3956465" y="192975"/>
              <a:chExt cx="3424318" cy="3394009"/>
            </a:xfrm>
          </p:grpSpPr>
          <p:cxnSp>
            <p:nvCxnSpPr>
              <p:cNvPr id="26" name="直線單箭頭接點 25">
                <a:extLst>
                  <a:ext uri="{FF2B5EF4-FFF2-40B4-BE49-F238E27FC236}">
                    <a16:creationId xmlns:a16="http://schemas.microsoft.com/office/drawing/2014/main" id="{FD6BCF9E-BFB1-406C-9CBF-BAEBDD74E7B6}"/>
                  </a:ext>
                </a:extLst>
              </p:cNvPr>
              <p:cNvCxnSpPr>
                <a:cxnSpLocks/>
                <a:stCxn id="2" idx="2"/>
              </p:cNvCxnSpPr>
              <p:nvPr/>
            </p:nvCxnSpPr>
            <p:spPr>
              <a:xfrm>
                <a:off x="4589667" y="964230"/>
                <a:ext cx="18879" cy="1555705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8" name="群組 67">
                <a:extLst>
                  <a:ext uri="{FF2B5EF4-FFF2-40B4-BE49-F238E27FC236}">
                    <a16:creationId xmlns:a16="http://schemas.microsoft.com/office/drawing/2014/main" id="{807E3668-DD1C-4815-B951-B68D8DA38EB4}"/>
                  </a:ext>
                </a:extLst>
              </p:cNvPr>
              <p:cNvGrpSpPr/>
              <p:nvPr/>
            </p:nvGrpSpPr>
            <p:grpSpPr>
              <a:xfrm>
                <a:off x="3956465" y="192975"/>
                <a:ext cx="3424318" cy="3394009"/>
                <a:chOff x="1187013" y="851369"/>
                <a:chExt cx="3424318" cy="3394009"/>
              </a:xfrm>
            </p:grpSpPr>
            <p:grpSp>
              <p:nvGrpSpPr>
                <p:cNvPr id="47" name="群組 46">
                  <a:extLst>
                    <a:ext uri="{FF2B5EF4-FFF2-40B4-BE49-F238E27FC236}">
                      <a16:creationId xmlns:a16="http://schemas.microsoft.com/office/drawing/2014/main" id="{1D8BE619-A1F6-4553-B589-25B2E021664F}"/>
                    </a:ext>
                  </a:extLst>
                </p:cNvPr>
                <p:cNvGrpSpPr/>
                <p:nvPr/>
              </p:nvGrpSpPr>
              <p:grpSpPr>
                <a:xfrm>
                  <a:off x="1187013" y="851369"/>
                  <a:ext cx="1283196" cy="2992964"/>
                  <a:chOff x="1187013" y="851369"/>
                  <a:chExt cx="1283196" cy="2992964"/>
                </a:xfrm>
              </p:grpSpPr>
              <p:grpSp>
                <p:nvGrpSpPr>
                  <p:cNvPr id="4" name="群組 3">
                    <a:extLst>
                      <a:ext uri="{FF2B5EF4-FFF2-40B4-BE49-F238E27FC236}">
                        <a16:creationId xmlns:a16="http://schemas.microsoft.com/office/drawing/2014/main" id="{DE39AD72-D983-46FD-A8BE-1DBBC6B3B1C2}"/>
                      </a:ext>
                    </a:extLst>
                  </p:cNvPr>
                  <p:cNvGrpSpPr/>
                  <p:nvPr/>
                </p:nvGrpSpPr>
                <p:grpSpPr>
                  <a:xfrm>
                    <a:off x="1187013" y="851369"/>
                    <a:ext cx="1266404" cy="771255"/>
                    <a:chOff x="3928824" y="199423"/>
                    <a:chExt cx="1266404" cy="771255"/>
                  </a:xfrm>
                </p:grpSpPr>
                <p:sp>
                  <p:nvSpPr>
                    <p:cNvPr id="2" name="矩形 1">
                      <a:extLst>
                        <a:ext uri="{FF2B5EF4-FFF2-40B4-BE49-F238E27FC236}">
                          <a16:creationId xmlns:a16="http://schemas.microsoft.com/office/drawing/2014/main" id="{2D4841C3-7C51-4647-AC6B-BB8846181F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8824" y="199423"/>
                      <a:ext cx="1266404" cy="771255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TW" altLang="en-US"/>
                    </a:p>
                  </p:txBody>
                </p:sp>
                <p:sp>
                  <p:nvSpPr>
                    <p:cNvPr id="3" name="文字方塊 2">
                      <a:extLst>
                        <a:ext uri="{FF2B5EF4-FFF2-40B4-BE49-F238E27FC236}">
                          <a16:creationId xmlns:a16="http://schemas.microsoft.com/office/drawing/2014/main" id="{4E9BA66A-64B3-4CD3-8613-A783C351DE4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101354" y="431163"/>
                      <a:ext cx="921345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zh-TW" altLang="en-US" dirty="0"/>
                        <a:t>輸入影像</a:t>
                      </a:r>
                      <a:endParaRPr lang="en-US" altLang="zh-TW" dirty="0"/>
                    </a:p>
                    <a:p>
                      <a:pPr algn="ctr"/>
                      <a:r>
                        <a:rPr lang="en-US" altLang="zh-TW" dirty="0"/>
                        <a:t>webcam</a:t>
                      </a:r>
                    </a:p>
                  </p:txBody>
                </p:sp>
              </p:grpSp>
              <p:grpSp>
                <p:nvGrpSpPr>
                  <p:cNvPr id="43" name="群組 42">
                    <a:extLst>
                      <a:ext uri="{FF2B5EF4-FFF2-40B4-BE49-F238E27FC236}">
                        <a16:creationId xmlns:a16="http://schemas.microsoft.com/office/drawing/2014/main" id="{FC57E7CB-DCBA-40E8-AE00-D1AB1FB00071}"/>
                      </a:ext>
                    </a:extLst>
                  </p:cNvPr>
                  <p:cNvGrpSpPr/>
                  <p:nvPr/>
                </p:nvGrpSpPr>
                <p:grpSpPr>
                  <a:xfrm>
                    <a:off x="1207984" y="3180855"/>
                    <a:ext cx="1262225" cy="663478"/>
                    <a:chOff x="1207984" y="3180855"/>
                    <a:chExt cx="1262225" cy="663478"/>
                  </a:xfrm>
                </p:grpSpPr>
                <p:sp>
                  <p:nvSpPr>
                    <p:cNvPr id="30" name="矩形 29">
                      <a:extLst>
                        <a:ext uri="{FF2B5EF4-FFF2-40B4-BE49-F238E27FC236}">
                          <a16:creationId xmlns:a16="http://schemas.microsoft.com/office/drawing/2014/main" id="{8E5CBA30-33A5-41AC-A35C-3FD03C16A4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62252" y="3180855"/>
                      <a:ext cx="1111573" cy="663478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TW" altLang="en-US" dirty="0"/>
                    </a:p>
                  </p:txBody>
                </p:sp>
                <p:sp>
                  <p:nvSpPr>
                    <p:cNvPr id="42" name="文字方塊 41">
                      <a:extLst>
                        <a:ext uri="{FF2B5EF4-FFF2-40B4-BE49-F238E27FC236}">
                          <a16:creationId xmlns:a16="http://schemas.microsoft.com/office/drawing/2014/main" id="{9E517FB0-2C4C-4B60-AAAB-27950FA2591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207984" y="3358705"/>
                      <a:ext cx="1262225" cy="3077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zh-TW" altLang="en-US" dirty="0"/>
                        <a:t>車牌框架模組</a:t>
                      </a:r>
                    </a:p>
                  </p:txBody>
                </p:sp>
              </p:grpSp>
            </p:grpSp>
            <p:sp>
              <p:nvSpPr>
                <p:cNvPr id="62" name="矩形 61">
                  <a:extLst>
                    <a:ext uri="{FF2B5EF4-FFF2-40B4-BE49-F238E27FC236}">
                      <a16:creationId xmlns:a16="http://schemas.microsoft.com/office/drawing/2014/main" id="{883B9E38-02C3-43D6-9B46-25EC906932BE}"/>
                    </a:ext>
                  </a:extLst>
                </p:cNvPr>
                <p:cNvSpPr/>
                <p:nvPr/>
              </p:nvSpPr>
              <p:spPr>
                <a:xfrm>
                  <a:off x="3210251" y="3581912"/>
                  <a:ext cx="1393978" cy="663466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63" name="文字方塊 62">
                  <a:extLst>
                    <a:ext uri="{FF2B5EF4-FFF2-40B4-BE49-F238E27FC236}">
                      <a16:creationId xmlns:a16="http://schemas.microsoft.com/office/drawing/2014/main" id="{6E45C1EB-490E-4932-A8AC-D81322E3BA31}"/>
                    </a:ext>
                  </a:extLst>
                </p:cNvPr>
                <p:cNvSpPr txBox="1"/>
                <p:nvPr/>
              </p:nvSpPr>
              <p:spPr>
                <a:xfrm>
                  <a:off x="3431521" y="3759755"/>
                  <a:ext cx="1059366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TW" altLang="en-US" dirty="0"/>
                    <a:t>色塊模組</a:t>
                  </a:r>
                </a:p>
              </p:txBody>
            </p:sp>
            <p:sp>
              <p:nvSpPr>
                <p:cNvPr id="66" name="矩形 65">
                  <a:extLst>
                    <a:ext uri="{FF2B5EF4-FFF2-40B4-BE49-F238E27FC236}">
                      <a16:creationId xmlns:a16="http://schemas.microsoft.com/office/drawing/2014/main" id="{BE914D12-8FF5-4A7A-B6B0-D5BF896F1F30}"/>
                    </a:ext>
                  </a:extLst>
                </p:cNvPr>
                <p:cNvSpPr/>
                <p:nvPr/>
              </p:nvSpPr>
              <p:spPr>
                <a:xfrm>
                  <a:off x="3217353" y="2601184"/>
                  <a:ext cx="1393978" cy="663466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dirty="0"/>
                </a:p>
              </p:txBody>
            </p:sp>
            <p:sp>
              <p:nvSpPr>
                <p:cNvPr id="67" name="文字方塊 66">
                  <a:extLst>
                    <a:ext uri="{FF2B5EF4-FFF2-40B4-BE49-F238E27FC236}">
                      <a16:creationId xmlns:a16="http://schemas.microsoft.com/office/drawing/2014/main" id="{E80425E1-34F9-4BA2-B667-9C0C3189B676}"/>
                    </a:ext>
                  </a:extLst>
                </p:cNvPr>
                <p:cNvSpPr txBox="1"/>
                <p:nvPr/>
              </p:nvSpPr>
              <p:spPr>
                <a:xfrm>
                  <a:off x="3396249" y="2697138"/>
                  <a:ext cx="1059366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dirty="0"/>
                    <a:t>車牌分割模組</a:t>
                  </a:r>
                </a:p>
              </p:txBody>
            </p:sp>
          </p:grpSp>
        </p:grpSp>
        <p:cxnSp>
          <p:nvCxnSpPr>
            <p:cNvPr id="98" name="直線單箭頭接點 97">
              <a:extLst>
                <a:ext uri="{FF2B5EF4-FFF2-40B4-BE49-F238E27FC236}">
                  <a16:creationId xmlns:a16="http://schemas.microsoft.com/office/drawing/2014/main" id="{4B1A9837-569A-4EC2-9AF2-E7DB8AF2D4DB}"/>
                </a:ext>
              </a:extLst>
            </p:cNvPr>
            <p:cNvCxnSpPr>
              <a:cxnSpLocks/>
              <a:endCxn id="66" idx="1"/>
            </p:cNvCxnSpPr>
            <p:nvPr/>
          </p:nvCxnSpPr>
          <p:spPr>
            <a:xfrm>
              <a:off x="3033132" y="2932917"/>
              <a:ext cx="2274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8" name="直線單箭頭接點 107">
            <a:extLst>
              <a:ext uri="{FF2B5EF4-FFF2-40B4-BE49-F238E27FC236}">
                <a16:creationId xmlns:a16="http://schemas.microsoft.com/office/drawing/2014/main" id="{A640E08A-D326-43FE-81BD-0EBE0538F8F6}"/>
              </a:ext>
            </a:extLst>
          </p:cNvPr>
          <p:cNvCxnSpPr>
            <a:endCxn id="62" idx="1"/>
          </p:cNvCxnSpPr>
          <p:nvPr/>
        </p:nvCxnSpPr>
        <p:spPr>
          <a:xfrm>
            <a:off x="3044087" y="3937813"/>
            <a:ext cx="220384" cy="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8" name="群組 117">
            <a:extLst>
              <a:ext uri="{FF2B5EF4-FFF2-40B4-BE49-F238E27FC236}">
                <a16:creationId xmlns:a16="http://schemas.microsoft.com/office/drawing/2014/main" id="{BA814E9B-D283-49EF-8D42-A50D89337509}"/>
              </a:ext>
            </a:extLst>
          </p:cNvPr>
          <p:cNvGrpSpPr/>
          <p:nvPr/>
        </p:nvGrpSpPr>
        <p:grpSpPr>
          <a:xfrm>
            <a:off x="4658449" y="2957087"/>
            <a:ext cx="749892" cy="980728"/>
            <a:chOff x="4658449" y="2957087"/>
            <a:chExt cx="749892" cy="980728"/>
          </a:xfrm>
        </p:grpSpPr>
        <p:cxnSp>
          <p:nvCxnSpPr>
            <p:cNvPr id="110" name="直線單箭頭接點 109">
              <a:extLst>
                <a:ext uri="{FF2B5EF4-FFF2-40B4-BE49-F238E27FC236}">
                  <a16:creationId xmlns:a16="http://schemas.microsoft.com/office/drawing/2014/main" id="{EF806E0B-0D2E-42AD-842E-95C6295DB98B}"/>
                </a:ext>
              </a:extLst>
            </p:cNvPr>
            <p:cNvCxnSpPr/>
            <p:nvPr/>
          </p:nvCxnSpPr>
          <p:spPr>
            <a:xfrm>
              <a:off x="4906537" y="3358705"/>
              <a:ext cx="50180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線接點 112">
              <a:extLst>
                <a:ext uri="{FF2B5EF4-FFF2-40B4-BE49-F238E27FC236}">
                  <a16:creationId xmlns:a16="http://schemas.microsoft.com/office/drawing/2014/main" id="{B0C5A07D-F9AA-437D-AE4A-8A371155D8DE}"/>
                </a:ext>
              </a:extLst>
            </p:cNvPr>
            <p:cNvCxnSpPr/>
            <p:nvPr/>
          </p:nvCxnSpPr>
          <p:spPr>
            <a:xfrm>
              <a:off x="4906537" y="2958748"/>
              <a:ext cx="0" cy="9548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線單箭頭接點 114">
              <a:extLst>
                <a:ext uri="{FF2B5EF4-FFF2-40B4-BE49-F238E27FC236}">
                  <a16:creationId xmlns:a16="http://schemas.microsoft.com/office/drawing/2014/main" id="{F0F4F24A-2079-487A-9AC0-D4A80DE99DE3}"/>
                </a:ext>
              </a:extLst>
            </p:cNvPr>
            <p:cNvCxnSpPr>
              <a:stCxn id="66" idx="3"/>
            </p:cNvCxnSpPr>
            <p:nvPr/>
          </p:nvCxnSpPr>
          <p:spPr>
            <a:xfrm>
              <a:off x="4665551" y="2957087"/>
              <a:ext cx="251941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線單箭頭接點 116">
              <a:extLst>
                <a:ext uri="{FF2B5EF4-FFF2-40B4-BE49-F238E27FC236}">
                  <a16:creationId xmlns:a16="http://schemas.microsoft.com/office/drawing/2014/main" id="{9744380C-9722-4C7A-BF1B-60C43A15EF14}"/>
                </a:ext>
              </a:extLst>
            </p:cNvPr>
            <p:cNvCxnSpPr>
              <a:stCxn id="62" idx="3"/>
            </p:cNvCxnSpPr>
            <p:nvPr/>
          </p:nvCxnSpPr>
          <p:spPr>
            <a:xfrm flipV="1">
              <a:off x="4658449" y="3937813"/>
              <a:ext cx="259043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1" name="文字方塊 120">
            <a:extLst>
              <a:ext uri="{FF2B5EF4-FFF2-40B4-BE49-F238E27FC236}">
                <a16:creationId xmlns:a16="http://schemas.microsoft.com/office/drawing/2014/main" id="{E81209B4-D664-4379-85F6-9C45AF31CF3A}"/>
              </a:ext>
            </a:extLst>
          </p:cNvPr>
          <p:cNvSpPr txBox="1"/>
          <p:nvPr/>
        </p:nvSpPr>
        <p:spPr>
          <a:xfrm>
            <a:off x="5361773" y="4226733"/>
            <a:ext cx="6926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no</a:t>
            </a:r>
            <a:endParaRPr lang="zh-TW" altLang="en-US" dirty="0"/>
          </a:p>
        </p:txBody>
      </p:sp>
      <p:cxnSp>
        <p:nvCxnSpPr>
          <p:cNvPr id="123" name="直線單箭頭接點 122">
            <a:extLst>
              <a:ext uri="{FF2B5EF4-FFF2-40B4-BE49-F238E27FC236}">
                <a16:creationId xmlns:a16="http://schemas.microsoft.com/office/drawing/2014/main" id="{EFBE397A-4B8B-4147-AED7-50A5D7539768}"/>
              </a:ext>
            </a:extLst>
          </p:cNvPr>
          <p:cNvCxnSpPr>
            <a:stCxn id="119" idx="2"/>
          </p:cNvCxnSpPr>
          <p:nvPr/>
        </p:nvCxnSpPr>
        <p:spPr>
          <a:xfrm>
            <a:off x="5925585" y="4195308"/>
            <a:ext cx="0" cy="3882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矩形 123">
            <a:extLst>
              <a:ext uri="{FF2B5EF4-FFF2-40B4-BE49-F238E27FC236}">
                <a16:creationId xmlns:a16="http://schemas.microsoft.com/office/drawing/2014/main" id="{A4D9D33F-A0C8-45DA-896E-27BB7FD129AD}"/>
              </a:ext>
            </a:extLst>
          </p:cNvPr>
          <p:cNvSpPr/>
          <p:nvPr/>
        </p:nvSpPr>
        <p:spPr>
          <a:xfrm>
            <a:off x="5635877" y="4565935"/>
            <a:ext cx="579416" cy="3882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5" name="文字方塊 124">
            <a:extLst>
              <a:ext uri="{FF2B5EF4-FFF2-40B4-BE49-F238E27FC236}">
                <a16:creationId xmlns:a16="http://schemas.microsoft.com/office/drawing/2014/main" id="{6EF4D8DC-764D-4987-A1F6-1D790CE576FC}"/>
              </a:ext>
            </a:extLst>
          </p:cNvPr>
          <p:cNvSpPr txBox="1"/>
          <p:nvPr/>
        </p:nvSpPr>
        <p:spPr>
          <a:xfrm>
            <a:off x="5713225" y="4614939"/>
            <a:ext cx="5794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結束</a:t>
            </a:r>
          </a:p>
        </p:txBody>
      </p:sp>
      <p:cxnSp>
        <p:nvCxnSpPr>
          <p:cNvPr id="127" name="直線單箭頭接點 126">
            <a:extLst>
              <a:ext uri="{FF2B5EF4-FFF2-40B4-BE49-F238E27FC236}">
                <a16:creationId xmlns:a16="http://schemas.microsoft.com/office/drawing/2014/main" id="{9F143CAA-2659-4381-9789-5EFD2CF357C6}"/>
              </a:ext>
            </a:extLst>
          </p:cNvPr>
          <p:cNvCxnSpPr>
            <a:cxnSpLocks/>
            <a:stCxn id="119" idx="3"/>
          </p:cNvCxnSpPr>
          <p:nvPr/>
        </p:nvCxnSpPr>
        <p:spPr>
          <a:xfrm>
            <a:off x="6407556" y="3371446"/>
            <a:ext cx="53707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0" name="群組 139">
            <a:extLst>
              <a:ext uri="{FF2B5EF4-FFF2-40B4-BE49-F238E27FC236}">
                <a16:creationId xmlns:a16="http://schemas.microsoft.com/office/drawing/2014/main" id="{1FB1AE89-E678-457A-AE76-1A16E6A6D68D}"/>
              </a:ext>
            </a:extLst>
          </p:cNvPr>
          <p:cNvGrpSpPr/>
          <p:nvPr/>
        </p:nvGrpSpPr>
        <p:grpSpPr>
          <a:xfrm>
            <a:off x="5443614" y="2547584"/>
            <a:ext cx="2295190" cy="1647724"/>
            <a:chOff x="5443614" y="2547584"/>
            <a:chExt cx="2295190" cy="1647724"/>
          </a:xfrm>
        </p:grpSpPr>
        <p:sp>
          <p:nvSpPr>
            <p:cNvPr id="88" name="矩形 87">
              <a:extLst>
                <a:ext uri="{FF2B5EF4-FFF2-40B4-BE49-F238E27FC236}">
                  <a16:creationId xmlns:a16="http://schemas.microsoft.com/office/drawing/2014/main" id="{BC442E8F-7F89-4E5E-994E-6FE213795502}"/>
                </a:ext>
              </a:extLst>
            </p:cNvPr>
            <p:cNvSpPr/>
            <p:nvPr/>
          </p:nvSpPr>
          <p:spPr>
            <a:xfrm>
              <a:off x="6944632" y="2676112"/>
              <a:ext cx="794172" cy="13797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" name="流程圖: 決策 118">
              <a:extLst>
                <a:ext uri="{FF2B5EF4-FFF2-40B4-BE49-F238E27FC236}">
                  <a16:creationId xmlns:a16="http://schemas.microsoft.com/office/drawing/2014/main" id="{3F6DC948-3B75-4CA9-8A1F-4F17050301EA}"/>
                </a:ext>
              </a:extLst>
            </p:cNvPr>
            <p:cNvSpPr/>
            <p:nvPr/>
          </p:nvSpPr>
          <p:spPr>
            <a:xfrm>
              <a:off x="5443614" y="2547584"/>
              <a:ext cx="963942" cy="1647724"/>
            </a:xfrm>
            <a:prstGeom prst="flowChartDecisi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" name="文字方塊 119">
              <a:extLst>
                <a:ext uri="{FF2B5EF4-FFF2-40B4-BE49-F238E27FC236}">
                  <a16:creationId xmlns:a16="http://schemas.microsoft.com/office/drawing/2014/main" id="{1B9ACF89-7B71-4396-8465-24FC87AB419B}"/>
                </a:ext>
              </a:extLst>
            </p:cNvPr>
            <p:cNvSpPr txBox="1"/>
            <p:nvPr/>
          </p:nvSpPr>
          <p:spPr>
            <a:xfrm>
              <a:off x="5742150" y="2743697"/>
              <a:ext cx="312234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dirty="0"/>
                <a:t>是否為電動車</a:t>
              </a:r>
            </a:p>
          </p:txBody>
        </p:sp>
        <p:sp>
          <p:nvSpPr>
            <p:cNvPr id="129" name="文字方塊 128">
              <a:extLst>
                <a:ext uri="{FF2B5EF4-FFF2-40B4-BE49-F238E27FC236}">
                  <a16:creationId xmlns:a16="http://schemas.microsoft.com/office/drawing/2014/main" id="{B1CEB3B9-CC10-49B2-B0CD-5FD679CDDE8A}"/>
                </a:ext>
              </a:extLst>
            </p:cNvPr>
            <p:cNvSpPr txBox="1"/>
            <p:nvPr/>
          </p:nvSpPr>
          <p:spPr>
            <a:xfrm>
              <a:off x="6292641" y="3058235"/>
              <a:ext cx="6926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dirty="0"/>
                <a:t>yes</a:t>
              </a:r>
              <a:endParaRPr lang="zh-TW" altLang="en-US" dirty="0"/>
            </a:p>
          </p:txBody>
        </p:sp>
        <p:sp>
          <p:nvSpPr>
            <p:cNvPr id="130" name="文字方塊 129">
              <a:extLst>
                <a:ext uri="{FF2B5EF4-FFF2-40B4-BE49-F238E27FC236}">
                  <a16:creationId xmlns:a16="http://schemas.microsoft.com/office/drawing/2014/main" id="{C1AD1A8A-62DF-4792-A4F6-C46D8D143805}"/>
                </a:ext>
              </a:extLst>
            </p:cNvPr>
            <p:cNvSpPr txBox="1"/>
            <p:nvPr/>
          </p:nvSpPr>
          <p:spPr>
            <a:xfrm>
              <a:off x="7156916" y="2791364"/>
              <a:ext cx="537076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dirty="0"/>
                <a:t>屬於電動車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32359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750025-78CC-425F-9450-711F25E29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9" y="263769"/>
            <a:ext cx="1586121" cy="994479"/>
          </a:xfrm>
        </p:spPr>
        <p:txBody>
          <a:bodyPr/>
          <a:lstStyle/>
          <a:p>
            <a:r>
              <a:rPr lang="zh-TW" altLang="en-US" dirty="0"/>
              <a:t>架構圖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F9049DF7-93E8-4EA5-85D2-5FD5E2C93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18</a:t>
            </a:fld>
            <a:endParaRPr lang="en-GB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DE5EFE8-F846-4344-BA39-AB35CD387A24}"/>
              </a:ext>
            </a:extLst>
          </p:cNvPr>
          <p:cNvSpPr/>
          <p:nvPr/>
        </p:nvSpPr>
        <p:spPr>
          <a:xfrm>
            <a:off x="2032000" y="1534160"/>
            <a:ext cx="1859280" cy="251968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653F1E0-2322-40CF-81C5-E4E663945625}"/>
              </a:ext>
            </a:extLst>
          </p:cNvPr>
          <p:cNvSpPr/>
          <p:nvPr/>
        </p:nvSpPr>
        <p:spPr>
          <a:xfrm>
            <a:off x="4599792" y="1534160"/>
            <a:ext cx="1526688" cy="8128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影像輸入</a:t>
            </a:r>
            <a:endParaRPr lang="en-US" altLang="zh-TW" dirty="0">
              <a:solidFill>
                <a:schemeClr val="tx1"/>
              </a:solidFill>
            </a:endParaRP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webcam</a:t>
            </a:r>
          </a:p>
        </p:txBody>
      </p:sp>
      <p:sp>
        <p:nvSpPr>
          <p:cNvPr id="9" name="箭號: 向下 8">
            <a:extLst>
              <a:ext uri="{FF2B5EF4-FFF2-40B4-BE49-F238E27FC236}">
                <a16:creationId xmlns:a16="http://schemas.microsoft.com/office/drawing/2014/main" id="{6DC2B424-F3A8-49B1-AB0F-7524834F8C91}"/>
              </a:ext>
            </a:extLst>
          </p:cNvPr>
          <p:cNvSpPr/>
          <p:nvPr/>
        </p:nvSpPr>
        <p:spPr>
          <a:xfrm rot="5400000">
            <a:off x="4032176" y="1681480"/>
            <a:ext cx="314960" cy="51816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531791BE-AD1F-479B-B427-696263054B93}"/>
              </a:ext>
            </a:extLst>
          </p:cNvPr>
          <p:cNvSpPr/>
          <p:nvPr/>
        </p:nvSpPr>
        <p:spPr>
          <a:xfrm>
            <a:off x="4599792" y="3241040"/>
            <a:ext cx="1526688" cy="8128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輸出結果</a:t>
            </a:r>
          </a:p>
        </p:txBody>
      </p:sp>
      <p:sp>
        <p:nvSpPr>
          <p:cNvPr id="12" name="箭號: 向下 11">
            <a:extLst>
              <a:ext uri="{FF2B5EF4-FFF2-40B4-BE49-F238E27FC236}">
                <a16:creationId xmlns:a16="http://schemas.microsoft.com/office/drawing/2014/main" id="{0DD76135-2784-4480-AE27-3284760961F7}"/>
              </a:ext>
            </a:extLst>
          </p:cNvPr>
          <p:cNvSpPr/>
          <p:nvPr/>
        </p:nvSpPr>
        <p:spPr>
          <a:xfrm rot="16200000">
            <a:off x="4088056" y="3388360"/>
            <a:ext cx="314960" cy="51816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8921FA0B-F742-4237-9B53-6D3F9D9B91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1011" y="1940560"/>
            <a:ext cx="1276350" cy="143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457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0626C76-C745-4FCA-951C-8BFD471FF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262CF-5CC9-4929-99CD-9F101191856B}" type="slidenum">
              <a:rPr lang="en-GB" smtClean="0"/>
              <a:t>19</a:t>
            </a:fld>
            <a:endParaRPr lang="en-GB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B3C79F7-EFC3-47A4-BC5E-FCB24E685022}"/>
              </a:ext>
            </a:extLst>
          </p:cNvPr>
          <p:cNvSpPr txBox="1"/>
          <p:nvPr/>
        </p:nvSpPr>
        <p:spPr>
          <a:xfrm>
            <a:off x="334107" y="312150"/>
            <a:ext cx="1266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dirty="0"/>
              <a:t>排程規劃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A1D0A47F-5941-460B-AE79-2C669B09EA07}"/>
              </a:ext>
            </a:extLst>
          </p:cNvPr>
          <p:cNvSpPr txBox="1"/>
          <p:nvPr/>
        </p:nvSpPr>
        <p:spPr>
          <a:xfrm>
            <a:off x="334105" y="974504"/>
            <a:ext cx="6374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800" dirty="0"/>
              <a:t>5/17~21</a:t>
            </a:r>
            <a:r>
              <a:rPr lang="zh-TW" altLang="en-US" sz="1800" dirty="0"/>
              <a:t>     架設樹梅派環境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DC5BA28-8A5A-4FB6-8ED4-157931650159}"/>
              </a:ext>
            </a:extLst>
          </p:cNvPr>
          <p:cNvSpPr txBox="1"/>
          <p:nvPr/>
        </p:nvSpPr>
        <p:spPr>
          <a:xfrm>
            <a:off x="334104" y="1588858"/>
            <a:ext cx="58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800" dirty="0"/>
              <a:t>5/23~28</a:t>
            </a:r>
            <a:r>
              <a:rPr lang="zh-TW" altLang="en-US" sz="1800" dirty="0"/>
              <a:t>    完成模組功能</a:t>
            </a:r>
            <a:r>
              <a:rPr lang="en-US" altLang="zh-TW" sz="1800" dirty="0"/>
              <a:t>(</a:t>
            </a:r>
            <a:r>
              <a:rPr lang="zh-TW" altLang="en-US" sz="1800" dirty="0"/>
              <a:t>二值化</a:t>
            </a:r>
            <a:r>
              <a:rPr lang="en-US" altLang="zh-TW" sz="1800" dirty="0"/>
              <a:t>/</a:t>
            </a:r>
            <a:r>
              <a:rPr lang="zh-TW" altLang="en-US" sz="1800" dirty="0"/>
              <a:t>高斯模型、色塊模組</a:t>
            </a:r>
            <a:r>
              <a:rPr lang="en-US" altLang="zh-TW" sz="1800" dirty="0"/>
              <a:t>)</a:t>
            </a:r>
            <a:endParaRPr lang="zh-TW" altLang="en-US" sz="18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F7F0F5F-CC4C-4B43-BFAF-BDBB3C9762F4}"/>
              </a:ext>
            </a:extLst>
          </p:cNvPr>
          <p:cNvSpPr txBox="1"/>
          <p:nvPr/>
        </p:nvSpPr>
        <p:spPr>
          <a:xfrm>
            <a:off x="334103" y="2817566"/>
            <a:ext cx="3622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800" dirty="0"/>
              <a:t>6/1~6/3</a:t>
            </a:r>
            <a:r>
              <a:rPr lang="zh-TW" altLang="en-US" sz="1800" dirty="0"/>
              <a:t>     整合各項模組</a:t>
            </a:r>
            <a:r>
              <a:rPr lang="en-US" altLang="zh-TW" sz="1800" dirty="0"/>
              <a:t>debug 	</a:t>
            </a:r>
            <a:endParaRPr lang="zh-TW" altLang="en-US" sz="18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D7757BE-FB95-4AA3-BD2D-AD7C82B67446}"/>
              </a:ext>
            </a:extLst>
          </p:cNvPr>
          <p:cNvSpPr txBox="1"/>
          <p:nvPr/>
        </p:nvSpPr>
        <p:spPr>
          <a:xfrm>
            <a:off x="334103" y="3295254"/>
            <a:ext cx="7718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800" dirty="0" smtClean="0"/>
              <a:t>6/3~6/11</a:t>
            </a:r>
            <a:r>
              <a:rPr lang="zh-TW" altLang="en-US" sz="1800" dirty="0" smtClean="0"/>
              <a:t>     </a:t>
            </a:r>
            <a:r>
              <a:rPr lang="zh-TW" altLang="en-US" sz="1800" dirty="0"/>
              <a:t>進行功能測試、樹梅派</a:t>
            </a:r>
            <a:r>
              <a:rPr lang="zh-TW" altLang="en-US" sz="1800" dirty="0" smtClean="0"/>
              <a:t>運行</a:t>
            </a:r>
            <a:r>
              <a:rPr lang="en-US" altLang="zh-TW" sz="1800" dirty="0"/>
              <a:t>	</a:t>
            </a:r>
            <a:endParaRPr lang="zh-TW" altLang="en-US" sz="18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AA14F06-0E92-407B-BA0D-2E28CE773B3B}"/>
              </a:ext>
            </a:extLst>
          </p:cNvPr>
          <p:cNvSpPr txBox="1"/>
          <p:nvPr/>
        </p:nvSpPr>
        <p:spPr>
          <a:xfrm>
            <a:off x="334103" y="2203212"/>
            <a:ext cx="58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800" dirty="0"/>
              <a:t>5/28~6/1</a:t>
            </a:r>
            <a:r>
              <a:rPr lang="zh-TW" altLang="en-US" sz="1800" dirty="0"/>
              <a:t>   完成模組功能</a:t>
            </a:r>
            <a:r>
              <a:rPr lang="en-US" altLang="zh-TW" sz="1800" dirty="0"/>
              <a:t>(</a:t>
            </a:r>
            <a:r>
              <a:rPr lang="zh-TW" altLang="en-US" sz="1800" dirty="0"/>
              <a:t>車牌分割模組</a:t>
            </a:r>
            <a:r>
              <a:rPr lang="en-US" altLang="zh-TW" sz="1800" dirty="0"/>
              <a:t>)</a:t>
            </a:r>
            <a:endParaRPr lang="zh-TW" altLang="en-US" sz="18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2D7757BE-FB95-4AA3-BD2D-AD7C82B67446}"/>
              </a:ext>
            </a:extLst>
          </p:cNvPr>
          <p:cNvSpPr txBox="1"/>
          <p:nvPr/>
        </p:nvSpPr>
        <p:spPr>
          <a:xfrm>
            <a:off x="334103" y="3861608"/>
            <a:ext cx="7718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800" dirty="0" smtClean="0"/>
              <a:t>6/14~6/24</a:t>
            </a:r>
            <a:r>
              <a:rPr lang="zh-TW" altLang="en-US" sz="1800" dirty="0" smtClean="0"/>
              <a:t>  進行</a:t>
            </a:r>
            <a:r>
              <a:rPr lang="zh-TW" altLang="en-US" sz="1800" dirty="0"/>
              <a:t>補充</a:t>
            </a:r>
            <a:r>
              <a:rPr lang="zh-TW" altLang="en-US" sz="1800" dirty="0" smtClean="0"/>
              <a:t>功能測試</a:t>
            </a:r>
            <a:r>
              <a:rPr lang="en-US" altLang="zh-TW" sz="1800" dirty="0"/>
              <a:t>	</a:t>
            </a:r>
            <a:endParaRPr lang="zh-TW" altLang="en-US" sz="18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2D7757BE-FB95-4AA3-BD2D-AD7C82B67446}"/>
              </a:ext>
            </a:extLst>
          </p:cNvPr>
          <p:cNvSpPr txBox="1"/>
          <p:nvPr/>
        </p:nvSpPr>
        <p:spPr>
          <a:xfrm>
            <a:off x="334103" y="4387296"/>
            <a:ext cx="7718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800" dirty="0" smtClean="0"/>
              <a:t>6/25</a:t>
            </a:r>
            <a:r>
              <a:rPr lang="zh-TW" altLang="en-US" sz="1800" dirty="0" smtClean="0"/>
              <a:t>  期末</a:t>
            </a:r>
            <a:r>
              <a:rPr lang="en-US" altLang="zh-TW" sz="1800" dirty="0" smtClean="0"/>
              <a:t>Demo</a:t>
            </a:r>
            <a:r>
              <a:rPr lang="en-US" altLang="zh-TW" sz="1800" dirty="0"/>
              <a:t>	</a:t>
            </a:r>
            <a:endParaRPr lang="zh-TW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33799539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99e99142578c9ff97c9698a7b8111f5ac905f0"/>
</p:tagLst>
</file>

<file path=ppt/theme/theme1.xml><?xml version="1.0" encoding="utf-8"?>
<a:theme xmlns:a="http://schemas.openxmlformats.org/drawingml/2006/main" name="Office Theme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12433</TotalTime>
  <Words>320</Words>
  <Application>Microsoft Office PowerPoint</Application>
  <PresentationFormat>自訂</PresentationFormat>
  <Paragraphs>110</Paragraphs>
  <Slides>19</Slides>
  <Notes>5</Notes>
  <HiddenSlides>0</HiddenSlides>
  <MMClips>3</MMClips>
  <ScaleCrop>false</ScaleCrop>
  <HeadingPairs>
    <vt:vector size="6" baseType="variant">
      <vt:variant>
        <vt:lpstr>使用字型</vt:lpstr>
      </vt:variant>
      <vt:variant>
        <vt:i4>13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33" baseType="lpstr">
      <vt:lpstr>等线</vt:lpstr>
      <vt:lpstr>微软雅黑</vt:lpstr>
      <vt:lpstr>宋体</vt:lpstr>
      <vt:lpstr>STSong</vt:lpstr>
      <vt:lpstr>STSong</vt:lpstr>
      <vt:lpstr>方正正大黑简体</vt:lpstr>
      <vt:lpstr>微軟正黑體</vt:lpstr>
      <vt:lpstr>新細明體</vt:lpstr>
      <vt:lpstr>標楷體</vt:lpstr>
      <vt:lpstr>Arial</vt:lpstr>
      <vt:lpstr>Calibri</vt:lpstr>
      <vt:lpstr>Calibri Light</vt:lpstr>
      <vt:lpstr>Times New Roman</vt:lpstr>
      <vt:lpstr>Office Theme</vt:lpstr>
      <vt:lpstr>PowerPoint 簡報</vt:lpstr>
      <vt:lpstr>PowerPoint 簡報</vt:lpstr>
      <vt:lpstr>PowerPoint 簡報</vt:lpstr>
      <vt:lpstr>輸入輸出</vt:lpstr>
      <vt:lpstr>PowerPoint 簡報</vt:lpstr>
      <vt:lpstr>breakdown</vt:lpstr>
      <vt:lpstr>PowerPoint 簡報</vt:lpstr>
      <vt:lpstr>架構圖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cp:lastModifiedBy>engineer</cp:lastModifiedBy>
  <cp:revision>224</cp:revision>
  <dcterms:created xsi:type="dcterms:W3CDTF">2015-03-19T05:35:21Z</dcterms:created>
  <dcterms:modified xsi:type="dcterms:W3CDTF">2021-06-25T07:17:17Z</dcterms:modified>
</cp:coreProperties>
</file>

<file path=docProps/thumbnail.jpeg>
</file>